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887" r:id="rId1"/>
  </p:sldMasterIdLst>
  <p:notesMasterIdLst>
    <p:notesMasterId r:id="rId29"/>
  </p:notesMasterIdLst>
  <p:handoutMasterIdLst>
    <p:handoutMasterId r:id="rId30"/>
  </p:handoutMasterIdLst>
  <p:sldIdLst>
    <p:sldId id="453" r:id="rId2"/>
    <p:sldId id="463" r:id="rId3"/>
    <p:sldId id="424" r:id="rId4"/>
    <p:sldId id="458" r:id="rId5"/>
    <p:sldId id="462" r:id="rId6"/>
    <p:sldId id="450" r:id="rId7"/>
    <p:sldId id="459" r:id="rId8"/>
    <p:sldId id="461" r:id="rId9"/>
    <p:sldId id="449" r:id="rId10"/>
    <p:sldId id="451" r:id="rId11"/>
    <p:sldId id="440" r:id="rId12"/>
    <p:sldId id="436" r:id="rId13"/>
    <p:sldId id="452" r:id="rId14"/>
    <p:sldId id="437" r:id="rId15"/>
    <p:sldId id="439" r:id="rId16"/>
    <p:sldId id="438" r:id="rId17"/>
    <p:sldId id="455" r:id="rId18"/>
    <p:sldId id="456" r:id="rId19"/>
    <p:sldId id="431" r:id="rId20"/>
    <p:sldId id="457" r:id="rId21"/>
    <p:sldId id="464" r:id="rId22"/>
    <p:sldId id="472" r:id="rId23"/>
    <p:sldId id="473" r:id="rId24"/>
    <p:sldId id="474" r:id="rId25"/>
    <p:sldId id="475" r:id="rId26"/>
    <p:sldId id="476" r:id="rId27"/>
    <p:sldId id="477" r:id="rId28"/>
  </p:sldIdLst>
  <p:sldSz cx="9144000" cy="5143500" type="screen16x9"/>
  <p:notesSz cx="6858000" cy="9144000"/>
  <p:defaultTextStyle>
    <a:defPPr>
      <a:defRPr lang="en-US"/>
    </a:defPPr>
    <a:lvl1pPr algn="l" rtl="0" fontAlgn="base">
      <a:spcBef>
        <a:spcPct val="20000"/>
      </a:spcBef>
      <a:spcAft>
        <a:spcPct val="0"/>
      </a:spcAft>
      <a:buFont typeface="Abadi MT Condensed Extra Bold" pitchFamily="26" charset="0"/>
      <a:buChar char="•"/>
      <a:defRPr sz="1000" kern="1200">
        <a:solidFill>
          <a:schemeClr val="tx1"/>
        </a:solidFill>
        <a:latin typeface="Baskerville" pitchFamily="26" charset="0"/>
        <a:ea typeface="ＭＳ Ｐゴシック" pitchFamily="26" charset="-128"/>
        <a:cs typeface="ＭＳ Ｐゴシック" pitchFamily="26" charset="-128"/>
      </a:defRPr>
    </a:lvl1pPr>
    <a:lvl2pPr marL="389626" algn="l" rtl="0" fontAlgn="base">
      <a:spcBef>
        <a:spcPct val="20000"/>
      </a:spcBef>
      <a:spcAft>
        <a:spcPct val="0"/>
      </a:spcAft>
      <a:buFont typeface="Abadi MT Condensed Extra Bold" pitchFamily="26" charset="0"/>
      <a:buChar char="•"/>
      <a:defRPr sz="1000" kern="1200">
        <a:solidFill>
          <a:schemeClr val="tx1"/>
        </a:solidFill>
        <a:latin typeface="Baskerville" pitchFamily="26" charset="0"/>
        <a:ea typeface="ＭＳ Ｐゴシック" pitchFamily="26" charset="-128"/>
        <a:cs typeface="ＭＳ Ｐゴシック" pitchFamily="26" charset="-128"/>
      </a:defRPr>
    </a:lvl2pPr>
    <a:lvl3pPr marL="779252" algn="l" rtl="0" fontAlgn="base">
      <a:spcBef>
        <a:spcPct val="20000"/>
      </a:spcBef>
      <a:spcAft>
        <a:spcPct val="0"/>
      </a:spcAft>
      <a:buFont typeface="Abadi MT Condensed Extra Bold" pitchFamily="26" charset="0"/>
      <a:buChar char="•"/>
      <a:defRPr sz="1000" kern="1200">
        <a:solidFill>
          <a:schemeClr val="tx1"/>
        </a:solidFill>
        <a:latin typeface="Baskerville" pitchFamily="26" charset="0"/>
        <a:ea typeface="ＭＳ Ｐゴシック" pitchFamily="26" charset="-128"/>
        <a:cs typeface="ＭＳ Ｐゴシック" pitchFamily="26" charset="-128"/>
      </a:defRPr>
    </a:lvl3pPr>
    <a:lvl4pPr marL="1168878" algn="l" rtl="0" fontAlgn="base">
      <a:spcBef>
        <a:spcPct val="20000"/>
      </a:spcBef>
      <a:spcAft>
        <a:spcPct val="0"/>
      </a:spcAft>
      <a:buFont typeface="Abadi MT Condensed Extra Bold" pitchFamily="26" charset="0"/>
      <a:buChar char="•"/>
      <a:defRPr sz="1000" kern="1200">
        <a:solidFill>
          <a:schemeClr val="tx1"/>
        </a:solidFill>
        <a:latin typeface="Baskerville" pitchFamily="26" charset="0"/>
        <a:ea typeface="ＭＳ Ｐゴシック" pitchFamily="26" charset="-128"/>
        <a:cs typeface="ＭＳ Ｐゴシック" pitchFamily="26" charset="-128"/>
      </a:defRPr>
    </a:lvl4pPr>
    <a:lvl5pPr marL="1558503" algn="l" rtl="0" fontAlgn="base">
      <a:spcBef>
        <a:spcPct val="20000"/>
      </a:spcBef>
      <a:spcAft>
        <a:spcPct val="0"/>
      </a:spcAft>
      <a:buFont typeface="Abadi MT Condensed Extra Bold" pitchFamily="26" charset="0"/>
      <a:buChar char="•"/>
      <a:defRPr sz="1000" kern="1200">
        <a:solidFill>
          <a:schemeClr val="tx1"/>
        </a:solidFill>
        <a:latin typeface="Baskerville" pitchFamily="26" charset="0"/>
        <a:ea typeface="ＭＳ Ｐゴシック" pitchFamily="26" charset="-128"/>
        <a:cs typeface="ＭＳ Ｐゴシック" pitchFamily="26" charset="-128"/>
      </a:defRPr>
    </a:lvl5pPr>
    <a:lvl6pPr marL="1948129" algn="l" defTabSz="389626" rtl="0" eaLnBrk="1" latinLnBrk="0" hangingPunct="1">
      <a:defRPr sz="1000" kern="1200">
        <a:solidFill>
          <a:schemeClr val="tx1"/>
        </a:solidFill>
        <a:latin typeface="Baskerville" pitchFamily="26" charset="0"/>
        <a:ea typeface="ＭＳ Ｐゴシック" pitchFamily="26" charset="-128"/>
        <a:cs typeface="ＭＳ Ｐゴシック" pitchFamily="26" charset="-128"/>
      </a:defRPr>
    </a:lvl6pPr>
    <a:lvl7pPr marL="2337755" algn="l" defTabSz="389626" rtl="0" eaLnBrk="1" latinLnBrk="0" hangingPunct="1">
      <a:defRPr sz="1000" kern="1200">
        <a:solidFill>
          <a:schemeClr val="tx1"/>
        </a:solidFill>
        <a:latin typeface="Baskerville" pitchFamily="26" charset="0"/>
        <a:ea typeface="ＭＳ Ｐゴシック" pitchFamily="26" charset="-128"/>
        <a:cs typeface="ＭＳ Ｐゴシック" pitchFamily="26" charset="-128"/>
      </a:defRPr>
    </a:lvl7pPr>
    <a:lvl8pPr marL="2727381" algn="l" defTabSz="389626" rtl="0" eaLnBrk="1" latinLnBrk="0" hangingPunct="1">
      <a:defRPr sz="1000" kern="1200">
        <a:solidFill>
          <a:schemeClr val="tx1"/>
        </a:solidFill>
        <a:latin typeface="Baskerville" pitchFamily="26" charset="0"/>
        <a:ea typeface="ＭＳ Ｐゴシック" pitchFamily="26" charset="-128"/>
        <a:cs typeface="ＭＳ Ｐゴシック" pitchFamily="26" charset="-128"/>
      </a:defRPr>
    </a:lvl8pPr>
    <a:lvl9pPr marL="3117007" algn="l" defTabSz="389626" rtl="0" eaLnBrk="1" latinLnBrk="0" hangingPunct="1">
      <a:defRPr sz="1000" kern="1200">
        <a:solidFill>
          <a:schemeClr val="tx1"/>
        </a:solidFill>
        <a:latin typeface="Baskerville" pitchFamily="26" charset="0"/>
        <a:ea typeface="ＭＳ Ｐゴシック" pitchFamily="26" charset="-128"/>
        <a:cs typeface="ＭＳ Ｐゴシック" pitchFamily="26" charset="-128"/>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a Lund" initials="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CB2A2F"/>
    <a:srgbClr val="FF5C00"/>
    <a:srgbClr val="FF0081"/>
    <a:srgbClr val="4C0086"/>
    <a:srgbClr val="009AD6"/>
    <a:srgbClr val="9BCE00"/>
    <a:srgbClr val="FFAD7F"/>
    <a:srgbClr val="FF7FC0"/>
    <a:srgbClr val="A57FC2"/>
    <a:srgbClr val="7FCC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85" autoAdjust="0"/>
    <p:restoredTop sz="85378" autoAdjust="0"/>
  </p:normalViewPr>
  <p:slideViewPr>
    <p:cSldViewPr snapToObjects="1" showGuides="1">
      <p:cViewPr>
        <p:scale>
          <a:sx n="139" d="100"/>
          <a:sy n="139" d="100"/>
        </p:scale>
        <p:origin x="-552" y="792"/>
      </p:cViewPr>
      <p:guideLst>
        <p:guide orient="horz" pos="192"/>
        <p:guide orient="horz" pos="3047"/>
        <p:guide pos="2880"/>
        <p:guide pos="1572"/>
        <p:guide pos="4188"/>
        <p:guide pos="1966"/>
        <p:guide pos="4146"/>
        <p:guide pos="2924"/>
        <p:guide pos="432"/>
        <p:guide pos="1528"/>
        <p:guide pos="1616"/>
        <p:guide pos="2010"/>
        <p:guide pos="2343"/>
        <p:guide pos="2836"/>
        <p:guide pos="5528"/>
        <p:guide pos="48"/>
        <p:guide pos="3688"/>
        <p:guide pos="3837"/>
        <p:guide pos="3751"/>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commentAuthors" Target="commentAuthor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buFont typeface="Abadi MT Condensed Extra Bold" pitchFamily="-106" charset="0"/>
              <a:buChar char="•"/>
              <a:defRPr>
                <a:latin typeface="Baskerville" pitchFamily="-106" charset="0"/>
                <a:ea typeface="ＭＳ Ｐゴシック" pitchFamily="-106" charset="-128"/>
                <a:cs typeface="ＭＳ Ｐゴシック" pitchFamily="-106" charset="-128"/>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buFont typeface="Abadi MT Condensed Extra Bold" pitchFamily="-106" charset="0"/>
              <a:buChar char="•"/>
              <a:defRPr>
                <a:latin typeface="Baskerville" pitchFamily="-106" charset="0"/>
                <a:ea typeface="ＭＳ Ｐゴシック" pitchFamily="-106" charset="-128"/>
                <a:cs typeface="ＭＳ Ｐゴシック" pitchFamily="-106" charset="-128"/>
              </a:defRPr>
            </a:lvl1pPr>
          </a:lstStyle>
          <a:p>
            <a:pPr>
              <a:defRPr/>
            </a:pPr>
            <a:fld id="{FBCB3460-487F-B944-88F4-A25E65587FAA}" type="datetime1">
              <a:rPr lang="en-US"/>
              <a:pPr>
                <a:defRPr/>
              </a:pPr>
              <a:t>1/6/15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buFont typeface="Abadi MT Condensed Extra Bold" pitchFamily="-106" charset="0"/>
              <a:buChar char="•"/>
              <a:defRPr>
                <a:latin typeface="Baskerville" pitchFamily="-106" charset="0"/>
                <a:ea typeface="ＭＳ Ｐゴシック" pitchFamily="-106" charset="-128"/>
                <a:cs typeface="ＭＳ Ｐゴシック" pitchFamily="-106" charset="-128"/>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buFont typeface="Abadi MT Condensed Extra Bold" pitchFamily="-106" charset="0"/>
              <a:buChar char="•"/>
              <a:defRPr>
                <a:latin typeface="Baskerville" pitchFamily="-106" charset="0"/>
                <a:ea typeface="ＭＳ Ｐゴシック" pitchFamily="-106" charset="-128"/>
                <a:cs typeface="ＭＳ Ｐゴシック" pitchFamily="-106" charset="-128"/>
              </a:defRPr>
            </a:lvl1pPr>
          </a:lstStyle>
          <a:p>
            <a:pPr>
              <a:defRPr/>
            </a:pPr>
            <a:fld id="{518BD772-1FB7-C24B-8A1A-1D558CB7C87C}" type="slidenum">
              <a:rPr lang="en-US"/>
              <a:pPr>
                <a:defRPr/>
              </a:pPr>
              <a:t>‹#›</a:t>
            </a:fld>
            <a:endParaRPr lang="en-US"/>
          </a:p>
        </p:txBody>
      </p:sp>
    </p:spTree>
    <p:extLst>
      <p:ext uri="{BB962C8B-B14F-4D97-AF65-F5344CB8AC3E}">
        <p14:creationId xmlns:p14="http://schemas.microsoft.com/office/powerpoint/2010/main" val="24402773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FontTx/>
              <a:buNone/>
              <a:defRPr>
                <a:latin typeface="Baskerville" pitchFamily="-106" charset="0"/>
                <a:ea typeface="ＭＳ Ｐゴシック" pitchFamily="-106" charset="-128"/>
                <a:cs typeface="ＭＳ Ｐゴシック" pitchFamily="-106" charset="-128"/>
              </a:defRPr>
            </a:lvl1pPr>
          </a:lstStyle>
          <a:p>
            <a:pPr>
              <a:defRPr/>
            </a:pPr>
            <a:endParaRPr lang="en-GB"/>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FontTx/>
              <a:buNone/>
              <a:defRPr>
                <a:latin typeface="Baskerville" pitchFamily="-106" charset="0"/>
                <a:ea typeface="ＭＳ Ｐゴシック" pitchFamily="-106" charset="-128"/>
                <a:cs typeface="ＭＳ Ｐゴシック" pitchFamily="-106" charset="-128"/>
              </a:defRPr>
            </a:lvl1pPr>
          </a:lstStyle>
          <a:p>
            <a:pPr>
              <a:defRPr/>
            </a:pPr>
            <a:endParaRPr lang="en-GB"/>
          </a:p>
        </p:txBody>
      </p:sp>
      <p:sp>
        <p:nvSpPr>
          <p:cNvPr id="1024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buFontTx/>
              <a:buNone/>
              <a:defRPr>
                <a:latin typeface="Baskerville" pitchFamily="-106" charset="0"/>
                <a:ea typeface="ＭＳ Ｐゴシック" pitchFamily="-106" charset="-128"/>
                <a:cs typeface="ＭＳ Ｐゴシック" pitchFamily="-106" charset="-128"/>
              </a:defRPr>
            </a:lvl1pPr>
          </a:lstStyle>
          <a:p>
            <a:pPr>
              <a:defRPr/>
            </a:pPr>
            <a:endParaRPr lang="en-GB"/>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FontTx/>
              <a:buNone/>
              <a:defRPr>
                <a:latin typeface="Baskerville" pitchFamily="-106" charset="0"/>
                <a:ea typeface="ＭＳ Ｐゴシック" pitchFamily="-106" charset="-128"/>
                <a:cs typeface="ＭＳ Ｐゴシック" pitchFamily="-106" charset="-128"/>
              </a:defRPr>
            </a:lvl1pPr>
          </a:lstStyle>
          <a:p>
            <a:pPr>
              <a:defRPr/>
            </a:pPr>
            <a:fld id="{A947F823-09DB-F241-BBE5-B571A40D0706}" type="slidenum">
              <a:rPr lang="en-US"/>
              <a:pPr>
                <a:defRPr/>
              </a:pPr>
              <a:t>‹#›</a:t>
            </a:fld>
            <a:endParaRPr lang="en-US"/>
          </a:p>
        </p:txBody>
      </p:sp>
    </p:spTree>
    <p:extLst>
      <p:ext uri="{BB962C8B-B14F-4D97-AF65-F5344CB8AC3E}">
        <p14:creationId xmlns:p14="http://schemas.microsoft.com/office/powerpoint/2010/main" val="221865215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Baskerville" pitchFamily="-65" charset="0"/>
        <a:ea typeface="ＭＳ Ｐゴシック" pitchFamily="-65" charset="-128"/>
        <a:cs typeface="ＭＳ Ｐゴシック" pitchFamily="-65" charset="-128"/>
      </a:defRPr>
    </a:lvl1pPr>
    <a:lvl2pPr marL="389626" algn="l" rtl="0" eaLnBrk="0" fontAlgn="base" hangingPunct="0">
      <a:spcBef>
        <a:spcPct val="30000"/>
      </a:spcBef>
      <a:spcAft>
        <a:spcPct val="0"/>
      </a:spcAft>
      <a:defRPr sz="1000" kern="1200">
        <a:solidFill>
          <a:schemeClr val="tx1"/>
        </a:solidFill>
        <a:latin typeface="Baskerville" pitchFamily="-65" charset="0"/>
        <a:ea typeface="ＭＳ Ｐゴシック" pitchFamily="-65" charset="-128"/>
        <a:cs typeface="+mn-cs"/>
      </a:defRPr>
    </a:lvl2pPr>
    <a:lvl3pPr marL="779252" algn="l" rtl="0" eaLnBrk="0" fontAlgn="base" hangingPunct="0">
      <a:spcBef>
        <a:spcPct val="30000"/>
      </a:spcBef>
      <a:spcAft>
        <a:spcPct val="0"/>
      </a:spcAft>
      <a:defRPr sz="1000" kern="1200">
        <a:solidFill>
          <a:schemeClr val="tx1"/>
        </a:solidFill>
        <a:latin typeface="Baskerville" pitchFamily="-65" charset="0"/>
        <a:ea typeface="ＭＳ Ｐゴシック" pitchFamily="-65" charset="-128"/>
        <a:cs typeface="+mn-cs"/>
      </a:defRPr>
    </a:lvl3pPr>
    <a:lvl4pPr marL="1168878" algn="l" rtl="0" eaLnBrk="0" fontAlgn="base" hangingPunct="0">
      <a:spcBef>
        <a:spcPct val="30000"/>
      </a:spcBef>
      <a:spcAft>
        <a:spcPct val="0"/>
      </a:spcAft>
      <a:defRPr sz="1000" kern="1200">
        <a:solidFill>
          <a:schemeClr val="tx1"/>
        </a:solidFill>
        <a:latin typeface="Baskerville" pitchFamily="-65" charset="0"/>
        <a:ea typeface="ＭＳ Ｐゴシック" pitchFamily="-65" charset="-128"/>
        <a:cs typeface="+mn-cs"/>
      </a:defRPr>
    </a:lvl4pPr>
    <a:lvl5pPr marL="1558503" algn="l" rtl="0" eaLnBrk="0" fontAlgn="base" hangingPunct="0">
      <a:spcBef>
        <a:spcPct val="30000"/>
      </a:spcBef>
      <a:spcAft>
        <a:spcPct val="0"/>
      </a:spcAft>
      <a:defRPr sz="1000" kern="1200">
        <a:solidFill>
          <a:schemeClr val="tx1"/>
        </a:solidFill>
        <a:latin typeface="Baskerville" pitchFamily="-65" charset="0"/>
        <a:ea typeface="ＭＳ Ｐゴシック" pitchFamily="-65" charset="-128"/>
        <a:cs typeface="+mn-cs"/>
      </a:defRPr>
    </a:lvl5pPr>
    <a:lvl6pPr marL="1948129" algn="l" defTabSz="389626" rtl="0" eaLnBrk="1" latinLnBrk="0" hangingPunct="1">
      <a:defRPr sz="1000" kern="1200">
        <a:solidFill>
          <a:schemeClr val="tx1"/>
        </a:solidFill>
        <a:latin typeface="+mn-lt"/>
        <a:ea typeface="+mn-ea"/>
        <a:cs typeface="+mn-cs"/>
      </a:defRPr>
    </a:lvl6pPr>
    <a:lvl7pPr marL="2337755" algn="l" defTabSz="389626" rtl="0" eaLnBrk="1" latinLnBrk="0" hangingPunct="1">
      <a:defRPr sz="1000" kern="1200">
        <a:solidFill>
          <a:schemeClr val="tx1"/>
        </a:solidFill>
        <a:latin typeface="+mn-lt"/>
        <a:ea typeface="+mn-ea"/>
        <a:cs typeface="+mn-cs"/>
      </a:defRPr>
    </a:lvl7pPr>
    <a:lvl8pPr marL="2727381" algn="l" defTabSz="389626" rtl="0" eaLnBrk="1" latinLnBrk="0" hangingPunct="1">
      <a:defRPr sz="1000" kern="1200">
        <a:solidFill>
          <a:schemeClr val="tx1"/>
        </a:solidFill>
        <a:latin typeface="+mn-lt"/>
        <a:ea typeface="+mn-ea"/>
        <a:cs typeface="+mn-cs"/>
      </a:defRPr>
    </a:lvl8pPr>
    <a:lvl9pPr marL="3117007" algn="l" defTabSz="389626"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From 2012-2013 I was in China</a:t>
            </a:r>
            <a:r>
              <a:rPr lang="en-US" baseline="0" dirty="0" smtClean="0"/>
              <a:t> </a:t>
            </a:r>
            <a:r>
              <a:rPr lang="en-US" dirty="0" smtClean="0"/>
              <a:t>on a Fulbright</a:t>
            </a:r>
            <a:r>
              <a:rPr lang="en-US" baseline="0" dirty="0" smtClean="0"/>
              <a:t> grant studying rural utility vehicles. I sought to understand how they were being retrofitted to function in cities instead of rural areas – like this three-wheeled vehicle, which has been turned into a mobile noodle shop. This meant visiting a lot of cities and their markets.</a:t>
            </a:r>
            <a:endParaRPr lang="en-US"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a:t>
            </a:fld>
            <a:endParaRPr lang="en-US"/>
          </a:p>
        </p:txBody>
      </p:sp>
    </p:spTree>
    <p:extLst>
      <p:ext uri="{BB962C8B-B14F-4D97-AF65-F5344CB8AC3E}">
        <p14:creationId xmlns:p14="http://schemas.microsoft.com/office/powerpoint/2010/main" val="2266600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Researching across the world’s most populous country, I got to know some of China’s 260 million migrant laborers, equal to the population of the world’s ten largest cities combined. Driven seekers of economic opportunity, these migrants were nearly always in or headed towards a city.</a:t>
            </a:r>
          </a:p>
          <a:p>
            <a:endParaRPr lang="en-US" dirty="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2</a:t>
            </a:fld>
            <a:endParaRPr lang="en-US"/>
          </a:p>
        </p:txBody>
      </p:sp>
    </p:spTree>
    <p:extLst>
      <p:ext uri="{BB962C8B-B14F-4D97-AF65-F5344CB8AC3E}">
        <p14:creationId xmlns:p14="http://schemas.microsoft.com/office/powerpoint/2010/main" val="270765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Besides these willing migrants, many rural-dwellers today are being uprooted and forced by the government </a:t>
            </a:r>
            <a:r>
              <a:rPr lang="en-US" dirty="0" smtClean="0"/>
              <a:t>into communities like this one</a:t>
            </a:r>
            <a:r>
              <a:rPr lang="en-US" baseline="0" dirty="0" smtClean="0"/>
              <a:t> on the outskirts of Beijing - i</a:t>
            </a:r>
            <a:r>
              <a:rPr lang="en-US" dirty="0" smtClean="0"/>
              <a:t>solated from public transport</a:t>
            </a:r>
            <a:r>
              <a:rPr lang="en-US" baseline="0" dirty="0" smtClean="0"/>
              <a:t>, </a:t>
            </a:r>
            <a:r>
              <a:rPr lang="en-US" dirty="0" smtClean="0"/>
              <a:t>far from both</a:t>
            </a:r>
            <a:r>
              <a:rPr lang="en-US" baseline="0" dirty="0" smtClean="0"/>
              <a:t> the urban center and the fields of their villages, here oftentimes the only functioning economy is </a:t>
            </a:r>
            <a:r>
              <a:rPr lang="en-US" baseline="0" dirty="0" smtClean="0"/>
              <a:t>informal.</a:t>
            </a:r>
            <a:endParaRPr lang="en-US" dirty="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3</a:t>
            </a:fld>
            <a:endParaRPr lang="en-US"/>
          </a:p>
        </p:txBody>
      </p:sp>
    </p:spTree>
    <p:extLst>
      <p:ext uri="{BB962C8B-B14F-4D97-AF65-F5344CB8AC3E}">
        <p14:creationId xmlns:p14="http://schemas.microsoft.com/office/powerpoint/2010/main" val="1990138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As both willing and unwilling migrants flood into cities,</a:t>
            </a:r>
            <a:r>
              <a:rPr lang="en-US" baseline="0" dirty="0" smtClean="0"/>
              <a:t> one of the last traces of China’s rural past vanishes from them: urban markets, like this one in Chongqing that once formed the center of Chinese economic and social life, are being demolished or moved outside of the city to make room for more profitable land </a:t>
            </a:r>
            <a:r>
              <a:rPr lang="en-US" baseline="0" dirty="0" smtClean="0"/>
              <a:t>uses.</a:t>
            </a:r>
            <a:endParaRPr lang="en-US" baseline="0"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4</a:t>
            </a:fld>
            <a:endParaRPr lang="en-US"/>
          </a:p>
        </p:txBody>
      </p:sp>
    </p:spTree>
    <p:extLst>
      <p:ext uri="{BB962C8B-B14F-4D97-AF65-F5344CB8AC3E}">
        <p14:creationId xmlns:p14="http://schemas.microsoft.com/office/powerpoint/2010/main" val="3598141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baseline="0" dirty="0" smtClean="0"/>
              <a:t>This element of China’s drive to “modernize” is stretching the environmental and social fabric to its limits. Like America in the mid-20</a:t>
            </a:r>
            <a:r>
              <a:rPr lang="en-US" b="0" baseline="30000" dirty="0" smtClean="0"/>
              <a:t>th</a:t>
            </a:r>
            <a:r>
              <a:rPr lang="en-US" b="0" baseline="0" dirty="0" smtClean="0"/>
              <a:t> century, </a:t>
            </a:r>
            <a:r>
              <a:rPr lang="en-US" baseline="0" dirty="0" smtClean="0"/>
              <a:t>malls are replacing local markets, but here many are built speculatively and remain unfinished like this one. </a:t>
            </a:r>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5</a:t>
            </a:fld>
            <a:endParaRPr lang="en-US"/>
          </a:p>
        </p:txBody>
      </p:sp>
    </p:spTree>
    <p:extLst>
      <p:ext uri="{BB962C8B-B14F-4D97-AF65-F5344CB8AC3E}">
        <p14:creationId xmlns:p14="http://schemas.microsoft.com/office/powerpoint/2010/main" val="2247156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Without traditional</a:t>
            </a:r>
            <a:r>
              <a:rPr lang="en-US" baseline="0" dirty="0" smtClean="0"/>
              <a:t> markets </a:t>
            </a:r>
            <a:r>
              <a:rPr lang="en-US" dirty="0" smtClean="0"/>
              <a:t>in which to legally sell, some migrants try informal street selling, or </a:t>
            </a:r>
            <a:r>
              <a:rPr lang="en-US" dirty="0" err="1" smtClean="0"/>
              <a:t>dì</a:t>
            </a:r>
            <a:r>
              <a:rPr lang="en-US" dirty="0" smtClean="0"/>
              <a:t> </a:t>
            </a:r>
            <a:r>
              <a:rPr lang="en-US" dirty="0" err="1" smtClean="0"/>
              <a:t>tān</a:t>
            </a:r>
            <a:r>
              <a:rPr lang="en-US" dirty="0" smtClean="0"/>
              <a:t> in Chinese. “</a:t>
            </a:r>
            <a:r>
              <a:rPr lang="en-US" dirty="0" err="1" smtClean="0"/>
              <a:t>Dì</a:t>
            </a:r>
            <a:r>
              <a:rPr lang="en-US" dirty="0" smtClean="0"/>
              <a:t>”, the left character, means ground, while “</a:t>
            </a:r>
            <a:r>
              <a:rPr lang="en-US" dirty="0" err="1" smtClean="0"/>
              <a:t>tān</a:t>
            </a:r>
            <a:r>
              <a:rPr lang="en-US" dirty="0" smtClean="0"/>
              <a:t>” means to spread out. Here, the “ground” happens be 40 feet up in the air on a highway’s pedestrian </a:t>
            </a:r>
            <a:r>
              <a:rPr lang="en-US" dirty="0" smtClean="0"/>
              <a:t>overpass.</a:t>
            </a:r>
            <a:endParaRPr lang="en-US" dirty="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6</a:t>
            </a:fld>
            <a:endParaRPr lang="en-US"/>
          </a:p>
        </p:txBody>
      </p:sp>
    </p:spTree>
    <p:extLst>
      <p:ext uri="{BB962C8B-B14F-4D97-AF65-F5344CB8AC3E}">
        <p14:creationId xmlns:p14="http://schemas.microsoft.com/office/powerpoint/2010/main" val="1205380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“Why on top of a pedestrian</a:t>
            </a:r>
            <a:r>
              <a:rPr lang="en-US" baseline="0" dirty="0" smtClean="0"/>
              <a:t> overpass?”, you may ask. Fair question. </a:t>
            </a:r>
            <a:r>
              <a:rPr lang="en-US" dirty="0" smtClean="0"/>
              <a:t>S</a:t>
            </a:r>
            <a:r>
              <a:rPr lang="en-US" baseline="0" dirty="0" smtClean="0"/>
              <a:t>kyrocketing car ownership has lead to </a:t>
            </a:r>
            <a:r>
              <a:rPr lang="en-US" dirty="0" smtClean="0"/>
              <a:t>pedestrian convenience being sacrificed for smoother vehicle traffic,</a:t>
            </a:r>
            <a:r>
              <a:rPr lang="en-US" baseline="0" dirty="0" smtClean="0"/>
              <a:t> creating a proliferation of pedestrian passageways </a:t>
            </a:r>
            <a:r>
              <a:rPr lang="en-US" dirty="0" smtClean="0"/>
              <a:t>above and beneath</a:t>
            </a:r>
            <a:r>
              <a:rPr lang="en-US" baseline="0" dirty="0" smtClean="0"/>
              <a:t> </a:t>
            </a:r>
            <a:r>
              <a:rPr lang="en-US" dirty="0" smtClean="0"/>
              <a:t>China’s city streets,</a:t>
            </a:r>
            <a:r>
              <a:rPr lang="en-US" baseline="0" dirty="0" smtClean="0"/>
              <a:t> </a:t>
            </a:r>
            <a:r>
              <a:rPr lang="en-US" i="0" baseline="0" dirty="0" smtClean="0"/>
              <a:t>such as this one in Shenzhen.</a:t>
            </a:r>
            <a:endParaRPr lang="en-US" b="0" i="0" baseline="0"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7</a:t>
            </a:fld>
            <a:endParaRPr lang="en-US"/>
          </a:p>
        </p:txBody>
      </p:sp>
    </p:spTree>
    <p:extLst>
      <p:ext uri="{BB962C8B-B14F-4D97-AF65-F5344CB8AC3E}">
        <p14:creationId xmlns:p14="http://schemas.microsoft.com/office/powerpoint/2010/main" val="418797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dirty="0" smtClean="0"/>
              <a:t>That sterilized exterior conceals a </a:t>
            </a:r>
            <a:r>
              <a:rPr lang="en-US" b="0" baseline="0" dirty="0" smtClean="0"/>
              <a:t>vibrant inner life</a:t>
            </a:r>
            <a:r>
              <a:rPr lang="en-US" b="0" dirty="0" smtClean="0"/>
              <a:t>.</a:t>
            </a:r>
            <a:r>
              <a:rPr lang="en-US" b="0" baseline="0" dirty="0" smtClean="0"/>
              <a:t> </a:t>
            </a:r>
            <a:r>
              <a:rPr lang="en-US" dirty="0" smtClean="0"/>
              <a:t>These liminal "non-spaces" are being transformed</a:t>
            </a:r>
            <a:r>
              <a:rPr lang="en-US" baseline="0" dirty="0" smtClean="0"/>
              <a:t> </a:t>
            </a:r>
            <a:r>
              <a:rPr lang="en-US" dirty="0" smtClean="0"/>
              <a:t>into a new type of urban place,</a:t>
            </a:r>
            <a:r>
              <a:rPr lang="en-US" baseline="0" dirty="0" smtClean="0"/>
              <a:t> as </a:t>
            </a:r>
            <a:r>
              <a:rPr lang="en-US" dirty="0" smtClean="0"/>
              <a:t>limited spatial and employment opportunities combine</a:t>
            </a:r>
            <a:r>
              <a:rPr lang="en-US" baseline="0" dirty="0" smtClean="0"/>
              <a:t> </a:t>
            </a:r>
            <a:r>
              <a:rPr lang="en-US" dirty="0" smtClean="0"/>
              <a:t>with resource-constrained ingenuity to create thriving new </a:t>
            </a:r>
            <a:r>
              <a:rPr lang="en-US" dirty="0" smtClean="0"/>
              <a:t>marketplaces.</a:t>
            </a:r>
            <a:endParaRPr lang="en-US" baseline="0"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8</a:t>
            </a:fld>
            <a:endParaRPr lang="en-US"/>
          </a:p>
        </p:txBody>
      </p:sp>
    </p:spTree>
    <p:extLst>
      <p:ext uri="{BB962C8B-B14F-4D97-AF65-F5344CB8AC3E}">
        <p14:creationId xmlns:p14="http://schemas.microsoft.com/office/powerpoint/2010/main" val="2445728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constant surge of humanity coursing through them recalls traditional markets,</a:t>
            </a:r>
            <a:r>
              <a:rPr lang="en-US" baseline="0" dirty="0" smtClean="0"/>
              <a:t> attracting </a:t>
            </a:r>
            <a:r>
              <a:rPr lang="en-US" dirty="0" smtClean="0"/>
              <a:t>construction workers, office staff, tourists, retirees, students, and more. However, </a:t>
            </a:r>
            <a:r>
              <a:rPr lang="en-US" b="0" baseline="0" dirty="0" smtClean="0"/>
              <a:t>unlike yesterday’s markets, these new commercial forums are no longer destinations, but rather waypoints on the way to elsewhere.</a:t>
            </a:r>
            <a:endParaRPr lang="en-US"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9</a:t>
            </a:fld>
            <a:endParaRPr lang="en-US"/>
          </a:p>
        </p:txBody>
      </p:sp>
    </p:spTree>
    <p:extLst>
      <p:ext uri="{BB962C8B-B14F-4D97-AF65-F5344CB8AC3E}">
        <p14:creationId xmlns:p14="http://schemas.microsoft.com/office/powerpoint/2010/main" val="882201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variety of </a:t>
            </a:r>
            <a:r>
              <a:rPr lang="en-US" baseline="0" dirty="0" smtClean="0"/>
              <a:t>available goods is overwhelming</a:t>
            </a:r>
            <a:r>
              <a:rPr lang="en-US" dirty="0" smtClean="0"/>
              <a:t>:</a:t>
            </a:r>
            <a:r>
              <a:rPr lang="en-US" baseline="0" dirty="0" smtClean="0"/>
              <a:t> </a:t>
            </a:r>
            <a:r>
              <a:rPr lang="en-US" dirty="0" smtClean="0"/>
              <a:t>phone cases, books, paintings, posters, toys, small pieces of clothing like socks</a:t>
            </a:r>
            <a:r>
              <a:rPr lang="en-US" baseline="0" dirty="0" smtClean="0"/>
              <a:t> </a:t>
            </a:r>
            <a:r>
              <a:rPr lang="en-US" dirty="0" smtClean="0"/>
              <a:t>and underwear, CD’s and DVD’s, all manner of home décor, and basically any kind of small consumer good </a:t>
            </a:r>
            <a:r>
              <a:rPr lang="en-US" baseline="0" dirty="0" smtClean="0"/>
              <a:t>imaginable,</a:t>
            </a:r>
            <a:r>
              <a:rPr lang="en-US" dirty="0" smtClean="0"/>
              <a:t> from </a:t>
            </a:r>
            <a:r>
              <a:rPr lang="en-US" baseline="0" dirty="0" smtClean="0"/>
              <a:t>mouse traps </a:t>
            </a:r>
            <a:r>
              <a:rPr lang="en-US" dirty="0" smtClean="0"/>
              <a:t>to</a:t>
            </a:r>
            <a:r>
              <a:rPr lang="en-US" baseline="0" dirty="0" smtClean="0"/>
              <a:t> moisturizer, from fake nails to </a:t>
            </a:r>
            <a:r>
              <a:rPr lang="en-US" dirty="0" smtClean="0"/>
              <a:t>nail </a:t>
            </a:r>
            <a:r>
              <a:rPr lang="en-US" dirty="0" smtClean="0"/>
              <a:t>clippers.</a:t>
            </a:r>
            <a:endParaRPr lang="en-US" dirty="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10</a:t>
            </a:fld>
            <a:endParaRPr lang="en-US"/>
          </a:p>
        </p:txBody>
      </p:sp>
    </p:spTree>
    <p:extLst>
      <p:ext uri="{BB962C8B-B14F-4D97-AF65-F5344CB8AC3E}">
        <p14:creationId xmlns:p14="http://schemas.microsoft.com/office/powerpoint/2010/main" val="2458084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Some of </a:t>
            </a:r>
            <a:r>
              <a:rPr lang="en-US" baseline="0" dirty="0" smtClean="0"/>
              <a:t>these markets offer shelter from the elements as well. Vendors in this air-conditioned subway station in Beijing stock items that add convenience to customers’ journeys at this transition point, such as snacks, maps, sunglasses, hats, handheld fans, umbrellas and </a:t>
            </a:r>
            <a:r>
              <a:rPr lang="en-US" baseline="0" dirty="0" smtClean="0"/>
              <a:t>raincoats.</a:t>
            </a:r>
            <a:endParaRPr lang="en-US" dirty="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11</a:t>
            </a:fld>
            <a:endParaRPr lang="en-US"/>
          </a:p>
        </p:txBody>
      </p:sp>
    </p:spTree>
    <p:extLst>
      <p:ext uri="{BB962C8B-B14F-4D97-AF65-F5344CB8AC3E}">
        <p14:creationId xmlns:p14="http://schemas.microsoft.com/office/powerpoint/2010/main" val="1969675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As</a:t>
            </a:r>
            <a:r>
              <a:rPr lang="en-US" baseline="0" dirty="0" smtClean="0"/>
              <a:t> inventory space is highly limited, it must be closely calibrated to the moment’s consumer demands. </a:t>
            </a:r>
            <a:r>
              <a:rPr lang="en-US" dirty="0" smtClean="0"/>
              <a:t>As the seasons change, t-shirts and handheld fans are replaced by battery-powered hand-warmers,</a:t>
            </a:r>
            <a:r>
              <a:rPr lang="en-US" baseline="0" dirty="0" smtClean="0"/>
              <a:t> </a:t>
            </a:r>
            <a:r>
              <a:rPr lang="en-US" dirty="0" smtClean="0"/>
              <a:t>and the red envelopes with which money is presented to children during China’s wintertime Lunar New Year </a:t>
            </a:r>
            <a:r>
              <a:rPr lang="en-US" dirty="0" smtClean="0"/>
              <a:t>celebrations.</a:t>
            </a:r>
            <a:endParaRPr lang="en-US" dirty="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12</a:t>
            </a:fld>
            <a:endParaRPr lang="en-US"/>
          </a:p>
        </p:txBody>
      </p:sp>
    </p:spTree>
    <p:extLst>
      <p:ext uri="{BB962C8B-B14F-4D97-AF65-F5344CB8AC3E}">
        <p14:creationId xmlns:p14="http://schemas.microsoft.com/office/powerpoint/2010/main" val="510194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Indeed, these spaces are not</a:t>
            </a:r>
            <a:r>
              <a:rPr lang="en-US" baseline="0" dirty="0" smtClean="0"/>
              <a:t> </a:t>
            </a:r>
            <a:r>
              <a:rPr lang="en-US" dirty="0" smtClean="0"/>
              <a:t>just for retail </a:t>
            </a:r>
            <a:r>
              <a:rPr lang="en-US" baseline="0" dirty="0" smtClean="0"/>
              <a:t>activities, either. The presence of gambling in and around some of these markets frees a particular local business from the associated risks of hosting the gamblers, instead relegating it to this “legally flexible” space owned by </a:t>
            </a:r>
            <a:r>
              <a:rPr lang="en-US" baseline="0" dirty="0" err="1" smtClean="0"/>
              <a:t>noone</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13</a:t>
            </a:fld>
            <a:endParaRPr lang="en-US"/>
          </a:p>
        </p:txBody>
      </p:sp>
    </p:spTree>
    <p:extLst>
      <p:ext uri="{BB962C8B-B14F-4D97-AF65-F5344CB8AC3E}">
        <p14:creationId xmlns:p14="http://schemas.microsoft.com/office/powerpoint/2010/main" val="3864460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These spaces also</a:t>
            </a:r>
            <a:r>
              <a:rPr lang="en-US" baseline="0" dirty="0" smtClean="0"/>
              <a:t> provide opportunity for public performance - from oldsters playing an </a:t>
            </a:r>
            <a:r>
              <a:rPr lang="en-US" i="1" baseline="0" dirty="0" err="1" smtClean="0"/>
              <a:t>èrhú</a:t>
            </a:r>
            <a:r>
              <a:rPr lang="en-US" baseline="0" dirty="0" smtClean="0"/>
              <a:t>, the mournful-sounding two-stringed traditional instrument, to the </a:t>
            </a:r>
            <a:r>
              <a:rPr lang="en-US" dirty="0" smtClean="0"/>
              <a:t>crooning of an impassioned solo</a:t>
            </a:r>
            <a:r>
              <a:rPr lang="en-US" baseline="0" dirty="0" smtClean="0"/>
              <a:t> </a:t>
            </a:r>
            <a:r>
              <a:rPr lang="en-US" dirty="0" smtClean="0"/>
              <a:t>guitarist,</a:t>
            </a:r>
            <a:r>
              <a:rPr lang="en-US" baseline="0" dirty="0" smtClean="0"/>
              <a:t> here with a portable amplifier he’s plugged into this underpass’s </a:t>
            </a:r>
            <a:r>
              <a:rPr lang="en-US" baseline="0" dirty="0" smtClean="0"/>
              <a:t>wall.</a:t>
            </a:r>
            <a:endParaRPr lang="en-US"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14</a:t>
            </a:fld>
            <a:endParaRPr lang="en-US"/>
          </a:p>
        </p:txBody>
      </p:sp>
    </p:spTree>
    <p:extLst>
      <p:ext uri="{BB962C8B-B14F-4D97-AF65-F5344CB8AC3E}">
        <p14:creationId xmlns:p14="http://schemas.microsoft.com/office/powerpoint/2010/main" val="2715051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Of course, it isn’t always the chance of hitting</a:t>
            </a:r>
            <a:r>
              <a:rPr lang="en-US" baseline="0" dirty="0" smtClean="0"/>
              <a:t> the jackpot, or even the lure of </a:t>
            </a:r>
            <a:r>
              <a:rPr lang="en-US" dirty="0" smtClean="0"/>
              <a:t>bargain nail clippers that draw</a:t>
            </a:r>
            <a:r>
              <a:rPr lang="en-US" baseline="0" dirty="0" smtClean="0"/>
              <a:t> </a:t>
            </a:r>
            <a:r>
              <a:rPr lang="en-US" dirty="0" smtClean="0"/>
              <a:t>people to</a:t>
            </a:r>
            <a:r>
              <a:rPr lang="en-US" baseline="0" dirty="0" smtClean="0"/>
              <a:t> </a:t>
            </a:r>
            <a:r>
              <a:rPr lang="en-US" dirty="0" smtClean="0"/>
              <a:t>these spaces – it can be as simple</a:t>
            </a:r>
            <a:r>
              <a:rPr lang="en-US" baseline="0" dirty="0" smtClean="0"/>
              <a:t> as the </a:t>
            </a:r>
            <a:r>
              <a:rPr lang="en-US" dirty="0" smtClean="0"/>
              <a:t>desire</a:t>
            </a:r>
            <a:r>
              <a:rPr lang="en-US" baseline="0" dirty="0" smtClean="0"/>
              <a:t> for human interaction, as with the retirees who frequently meet at this teashop in a highway underpass to catch up on news and </a:t>
            </a:r>
            <a:r>
              <a:rPr lang="en-US" baseline="0" dirty="0" smtClean="0"/>
              <a:t>gossip.</a:t>
            </a:r>
            <a:endParaRPr lang="en-US" dirty="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15</a:t>
            </a:fld>
            <a:endParaRPr lang="en-US"/>
          </a:p>
        </p:txBody>
      </p:sp>
    </p:spTree>
    <p:extLst>
      <p:ext uri="{BB962C8B-B14F-4D97-AF65-F5344CB8AC3E}">
        <p14:creationId xmlns:p14="http://schemas.microsoft.com/office/powerpoint/2010/main" val="2378684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 hot cup of oolong is just one of many services available. This underpass-based barber used to be a migrant laborer, but now says his body is too tired for such work. He explains that storefronts are too expensive to rent, and he gets chased away from cutting hair elsewhere, so setting up in this underpass is his only </a:t>
            </a:r>
            <a:r>
              <a:rPr lang="en-US" dirty="0" smtClean="0"/>
              <a:t>option.</a:t>
            </a:r>
            <a:endParaRPr lang="en-US" b="1"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16</a:t>
            </a:fld>
            <a:endParaRPr lang="en-US"/>
          </a:p>
        </p:txBody>
      </p:sp>
    </p:spTree>
    <p:extLst>
      <p:ext uri="{BB962C8B-B14F-4D97-AF65-F5344CB8AC3E}">
        <p14:creationId xmlns:p14="http://schemas.microsoft.com/office/powerpoint/2010/main" val="2899996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markets host services even more vital to life</a:t>
            </a:r>
            <a:r>
              <a:rPr lang="en-US" baseline="0" dirty="0" smtClean="0"/>
              <a:t> as well. Five years ago, after her previous pharmacy was demolished, this Chinese medicine doctor relocated her practice to this underpass. Now, many in the community, especially the elderly and lower-income migrants, rely upon her underground </a:t>
            </a:r>
            <a:r>
              <a:rPr lang="en-US" baseline="0" dirty="0" smtClean="0"/>
              <a:t>clinic.</a:t>
            </a:r>
            <a:endParaRPr lang="en-US" baseline="0"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17</a:t>
            </a:fld>
            <a:endParaRPr lang="en-US"/>
          </a:p>
        </p:txBody>
      </p:sp>
    </p:spTree>
    <p:extLst>
      <p:ext uri="{BB962C8B-B14F-4D97-AF65-F5344CB8AC3E}">
        <p14:creationId xmlns:p14="http://schemas.microsoft.com/office/powerpoint/2010/main" val="2018490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markets are also social pressure valves. While his parents work as laborers</a:t>
            </a:r>
            <a:r>
              <a:rPr lang="en-US" baseline="0" dirty="0" smtClean="0"/>
              <a:t> </a:t>
            </a:r>
            <a:r>
              <a:rPr lang="en-US" dirty="0" smtClean="0"/>
              <a:t>in a faraway province, this child is being raised by his elderly grandparents, who must sell in this underpass to survive. The grandparents lack social safety nets like a pension, making this their only available</a:t>
            </a:r>
            <a:r>
              <a:rPr lang="en-US" baseline="0" dirty="0" smtClean="0"/>
              <a:t> </a:t>
            </a:r>
            <a:r>
              <a:rPr lang="en-US" dirty="0" smtClean="0"/>
              <a:t>childcare </a:t>
            </a:r>
            <a:r>
              <a:rPr lang="en-US" dirty="0" smtClean="0"/>
              <a:t>option.</a:t>
            </a:r>
            <a:endParaRPr lang="en-US" dirty="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18</a:t>
            </a:fld>
            <a:endParaRPr lang="en-US"/>
          </a:p>
        </p:txBody>
      </p:sp>
    </p:spTree>
    <p:extLst>
      <p:ext uri="{BB962C8B-B14F-4D97-AF65-F5344CB8AC3E}">
        <p14:creationId xmlns:p14="http://schemas.microsoft.com/office/powerpoint/2010/main" val="20184906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Here is the </a:t>
            </a:r>
            <a:r>
              <a:rPr lang="en-US" baseline="0" dirty="0" smtClean="0"/>
              <a:t>main </a:t>
            </a:r>
            <a:r>
              <a:rPr lang="en-US" dirty="0" smtClean="0"/>
              <a:t>threat </a:t>
            </a:r>
            <a:r>
              <a:rPr lang="en-US" baseline="0" dirty="0" smtClean="0"/>
              <a:t>to these markets: </a:t>
            </a:r>
            <a:r>
              <a:rPr lang="en-US" dirty="0" smtClean="0"/>
              <a:t>the </a:t>
            </a:r>
            <a:r>
              <a:rPr lang="en-US" i="0" dirty="0" smtClean="0"/>
              <a:t>“urban management” teams</a:t>
            </a:r>
            <a:r>
              <a:rPr lang="en-US" dirty="0" smtClean="0"/>
              <a:t>, whose</a:t>
            </a:r>
            <a:r>
              <a:rPr lang="en-US" baseline="0" dirty="0" smtClean="0"/>
              <a:t> job is to ensure city sidewalks are kept “orderly”, means that they routinely harass vendors, confiscate their merchandise, beat and sometimes even kill them. </a:t>
            </a:r>
            <a:r>
              <a:rPr lang="en-US" b="1" baseline="0" dirty="0" smtClean="0"/>
              <a:t>Despite this danger, these vendors remain.</a:t>
            </a:r>
            <a:endParaRPr lang="en-US"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19</a:t>
            </a:fld>
            <a:endParaRPr lang="en-US"/>
          </a:p>
        </p:txBody>
      </p:sp>
    </p:spTree>
    <p:extLst>
      <p:ext uri="{BB962C8B-B14F-4D97-AF65-F5344CB8AC3E}">
        <p14:creationId xmlns:p14="http://schemas.microsoft.com/office/powerpoint/2010/main" val="2703429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 argue that by targeting these spaces, Chinese cities risk destroying more than just a place for cheap goods and services – they threaten a space for livelihoods for the less fortunate, an absorber of unskilled migrant labor, a space for performance and leisure, and a model for how traditional and modern can co-exist. Thank you.</a:t>
            </a:r>
            <a:endParaRPr lang="en-US" b="1" i="1" baseline="0" dirty="0" smtClean="0"/>
          </a:p>
        </p:txBody>
      </p:sp>
      <p:sp>
        <p:nvSpPr>
          <p:cNvPr id="4" name="Slide Number Placeholder 3"/>
          <p:cNvSpPr>
            <a:spLocks noGrp="1"/>
          </p:cNvSpPr>
          <p:nvPr>
            <p:ph type="sldNum" sz="quarter" idx="10"/>
          </p:nvPr>
        </p:nvSpPr>
        <p:spPr/>
        <p:txBody>
          <a:bodyPr/>
          <a:lstStyle/>
          <a:p>
            <a:pPr>
              <a:defRPr/>
            </a:pPr>
            <a:fld id="{A947F823-09DB-F241-BBE5-B571A40D0706}" type="slidenum">
              <a:rPr lang="en-US" smtClean="0"/>
              <a:pPr>
                <a:defRPr/>
              </a:pPr>
              <a:t>20</a:t>
            </a:fld>
            <a:endParaRPr lang="en-US"/>
          </a:p>
        </p:txBody>
      </p:sp>
    </p:spTree>
    <p:extLst>
      <p:ext uri="{BB962C8B-B14F-4D97-AF65-F5344CB8AC3E}">
        <p14:creationId xmlns:p14="http://schemas.microsoft.com/office/powerpoint/2010/main" val="418797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495977" y="2579077"/>
            <a:ext cx="4924482" cy="1278548"/>
          </a:xfrm>
        </p:spPr>
        <p:txBody>
          <a:bodyPr/>
          <a:lstStyle>
            <a:lvl1pPr>
              <a:defRPr sz="1700">
                <a:solidFill>
                  <a:srgbClr val="FFFFFF"/>
                </a:solidFill>
              </a:defRPr>
            </a:lvl1pPr>
            <a:lvl2pPr>
              <a:defRPr sz="1700">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0"/>
            <a:r>
              <a:rPr lang="da-DK" dirty="0" err="1" smtClean="0"/>
              <a:t>Second</a:t>
            </a:r>
            <a:r>
              <a:rPr lang="da-DK" dirty="0" smtClean="0"/>
              <a:t> </a:t>
            </a:r>
            <a:r>
              <a:rPr lang="da-DK" dirty="0" err="1" smtClean="0"/>
              <a:t>level</a:t>
            </a:r>
            <a:endParaRPr lang="da-DK" dirty="0" smtClean="0"/>
          </a:p>
        </p:txBody>
      </p:sp>
      <p:sp>
        <p:nvSpPr>
          <p:cNvPr id="10" name="Text Placeholder 8"/>
          <p:cNvSpPr>
            <a:spLocks noGrp="1"/>
          </p:cNvSpPr>
          <p:nvPr>
            <p:ph type="body" sz="quarter" idx="14"/>
          </p:nvPr>
        </p:nvSpPr>
        <p:spPr>
          <a:xfrm>
            <a:off x="495976" y="4229100"/>
            <a:ext cx="8227948" cy="601266"/>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p:txBody>
      </p:sp>
      <p:sp>
        <p:nvSpPr>
          <p:cNvPr id="6"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Tree>
  </p:cSld>
  <p:clrMapOvr>
    <a:masterClrMapping/>
  </p:clrMapOvr>
  <p:transition xmlns:p14="http://schemas.microsoft.com/office/powerpoint/2010/main" advTm="20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2031" y="1296866"/>
            <a:ext cx="8299938" cy="1274884"/>
          </a:xfrm>
        </p:spPr>
        <p:txBody>
          <a:bodyPr anchor="b"/>
          <a:lstStyle>
            <a:lvl1pPr algn="ctr">
              <a:defRPr sz="3400">
                <a:solidFill>
                  <a:schemeClr val="bg1"/>
                </a:solidFill>
              </a:defRPr>
            </a:lvl1pPr>
          </a:lstStyle>
          <a:p>
            <a:r>
              <a:rPr lang="en-GB" noProof="0" dirty="0" smtClean="0"/>
              <a:t>Click to edit Master title style</a:t>
            </a:r>
            <a:endParaRPr lang="en-GB" noProof="0" dirty="0"/>
          </a:p>
        </p:txBody>
      </p:sp>
      <p:sp>
        <p:nvSpPr>
          <p:cNvPr id="3" name="Subtitle 2"/>
          <p:cNvSpPr>
            <a:spLocks noGrp="1"/>
          </p:cNvSpPr>
          <p:nvPr>
            <p:ph type="subTitle" idx="1"/>
          </p:nvPr>
        </p:nvSpPr>
        <p:spPr>
          <a:xfrm>
            <a:off x="422031" y="2686050"/>
            <a:ext cx="8299938" cy="1171575"/>
          </a:xfrm>
          <a:prstGeom prst="rect">
            <a:avLst/>
          </a:prstGeom>
        </p:spPr>
        <p:txBody>
          <a:bodyPr/>
          <a:lstStyle>
            <a:lvl1pPr marL="0" indent="0" algn="ctr">
              <a:buNone/>
              <a:defRPr sz="1700">
                <a:solidFill>
                  <a:schemeClr val="bg1"/>
                </a:solidFill>
              </a:defRPr>
            </a:lvl1pPr>
            <a:lvl2pPr marL="389626" indent="0" algn="ctr">
              <a:buNone/>
              <a:defRPr/>
            </a:lvl2pPr>
            <a:lvl3pPr marL="779252" indent="0" algn="ctr">
              <a:buNone/>
              <a:defRPr/>
            </a:lvl3pPr>
            <a:lvl4pPr marL="1168878" indent="0" algn="ctr">
              <a:buNone/>
              <a:defRPr/>
            </a:lvl4pPr>
            <a:lvl5pPr marL="1558503" indent="0" algn="ctr">
              <a:buNone/>
              <a:defRPr/>
            </a:lvl5pPr>
            <a:lvl6pPr marL="1948129" indent="0" algn="ctr">
              <a:buNone/>
              <a:defRPr/>
            </a:lvl6pPr>
            <a:lvl7pPr marL="2337755" indent="0" algn="ctr">
              <a:buNone/>
              <a:defRPr/>
            </a:lvl7pPr>
            <a:lvl8pPr marL="2727381" indent="0" algn="ctr">
              <a:buNone/>
              <a:defRPr/>
            </a:lvl8pPr>
            <a:lvl9pPr marL="3117007" indent="0" algn="ctr">
              <a:buNone/>
              <a:defRPr/>
            </a:lvl9pPr>
          </a:lstStyle>
          <a:p>
            <a:r>
              <a:rPr lang="en-GB" noProof="0" dirty="0" smtClean="0"/>
              <a:t>Click to edit Master subtitle style</a:t>
            </a:r>
            <a:endParaRPr lang="en-GB" noProof="0" dirty="0"/>
          </a:p>
        </p:txBody>
      </p:sp>
      <p:sp>
        <p:nvSpPr>
          <p:cNvPr id="5"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Tree>
  </p:cSld>
  <p:clrMapOvr>
    <a:masterClrMapping/>
  </p:clrMapOvr>
  <p:transition xmlns:p14="http://schemas.microsoft.com/office/powerpoint/2010/main" advTm="20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2031" y="1296866"/>
            <a:ext cx="8299938" cy="1274884"/>
          </a:xfrm>
        </p:spPr>
        <p:txBody>
          <a:bodyPr anchor="b"/>
          <a:lstStyle>
            <a:lvl1pPr algn="ctr">
              <a:defRPr sz="3400">
                <a:solidFill>
                  <a:schemeClr val="tx1"/>
                </a:solidFill>
              </a:defRPr>
            </a:lvl1pPr>
          </a:lstStyle>
          <a:p>
            <a:r>
              <a:rPr lang="en-GB" noProof="0" dirty="0" smtClean="0"/>
              <a:t>Click to edit Master title style</a:t>
            </a:r>
            <a:endParaRPr lang="en-GB" noProof="0" dirty="0"/>
          </a:p>
        </p:txBody>
      </p:sp>
      <p:sp>
        <p:nvSpPr>
          <p:cNvPr id="3" name="Subtitle 2"/>
          <p:cNvSpPr>
            <a:spLocks noGrp="1"/>
          </p:cNvSpPr>
          <p:nvPr>
            <p:ph type="subTitle" idx="1"/>
          </p:nvPr>
        </p:nvSpPr>
        <p:spPr>
          <a:xfrm>
            <a:off x="422031" y="2581275"/>
            <a:ext cx="8299938" cy="1276350"/>
          </a:xfrm>
          <a:prstGeom prst="rect">
            <a:avLst/>
          </a:prstGeom>
        </p:spPr>
        <p:txBody>
          <a:bodyPr/>
          <a:lstStyle>
            <a:lvl1pPr marL="0" indent="0" algn="ctr">
              <a:buNone/>
              <a:defRPr sz="1700">
                <a:solidFill>
                  <a:schemeClr val="tx1"/>
                </a:solidFill>
              </a:defRPr>
            </a:lvl1pPr>
            <a:lvl2pPr marL="389626" indent="0" algn="ctr">
              <a:buNone/>
              <a:defRPr/>
            </a:lvl2pPr>
            <a:lvl3pPr marL="779252" indent="0" algn="ctr">
              <a:buNone/>
              <a:defRPr/>
            </a:lvl3pPr>
            <a:lvl4pPr marL="1168878" indent="0" algn="ctr">
              <a:buNone/>
              <a:defRPr/>
            </a:lvl4pPr>
            <a:lvl5pPr marL="1558503" indent="0" algn="ctr">
              <a:buNone/>
              <a:defRPr/>
            </a:lvl5pPr>
            <a:lvl6pPr marL="1948129" indent="0" algn="ctr">
              <a:buNone/>
              <a:defRPr/>
            </a:lvl6pPr>
            <a:lvl7pPr marL="2337755" indent="0" algn="ctr">
              <a:buNone/>
              <a:defRPr/>
            </a:lvl7pPr>
            <a:lvl8pPr marL="2727381" indent="0" algn="ctr">
              <a:buNone/>
              <a:defRPr/>
            </a:lvl8pPr>
            <a:lvl9pPr marL="3117007" indent="0" algn="ctr">
              <a:buNone/>
              <a:defRPr/>
            </a:lvl9pPr>
          </a:lstStyle>
          <a:p>
            <a:r>
              <a:rPr lang="en-GB" noProof="0" dirty="0" smtClean="0"/>
              <a:t>Click to edit Master subtitle style</a:t>
            </a:r>
            <a:endParaRPr lang="en-GB" noProof="0" dirty="0"/>
          </a:p>
        </p:txBody>
      </p:sp>
      <p:sp>
        <p:nvSpPr>
          <p:cNvPr id="5"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Tree>
  </p:cSld>
  <p:clrMapOvr>
    <a:masterClrMapping/>
  </p:clrMapOvr>
  <p:transition xmlns:p14="http://schemas.microsoft.com/office/powerpoint/2010/main" advTm="20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sp>
        <p:nvSpPr>
          <p:cNvPr id="26"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
        <p:nvSpPr>
          <p:cNvPr id="8" name="Text Placeholder 6"/>
          <p:cNvSpPr>
            <a:spLocks noGrp="1"/>
          </p:cNvSpPr>
          <p:nvPr>
            <p:ph type="body" sz="quarter" idx="14"/>
          </p:nvPr>
        </p:nvSpPr>
        <p:spPr>
          <a:xfrm>
            <a:off x="423834" y="1296865"/>
            <a:ext cx="4148165" cy="3524251"/>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9" name="Picture Placeholder 6"/>
          <p:cNvSpPr>
            <a:spLocks noGrp="1"/>
          </p:cNvSpPr>
          <p:nvPr>
            <p:ph type="pic" sz="quarter" idx="12"/>
          </p:nvPr>
        </p:nvSpPr>
        <p:spPr>
          <a:xfrm>
            <a:off x="4646247" y="1296865"/>
            <a:ext cx="4011246" cy="3524251"/>
          </a:xfrm>
          <a:noFill/>
        </p:spPr>
        <p:txBody>
          <a:bodyPr/>
          <a:lstStyle/>
          <a:p>
            <a:endParaRPr lang="en-GB"/>
          </a:p>
        </p:txBody>
      </p:sp>
      <p:sp>
        <p:nvSpPr>
          <p:cNvPr id="11"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Tree>
  </p:cSld>
  <p:clrMapOvr>
    <a:masterClrMapping/>
  </p:clrMapOvr>
  <p:transition xmlns:p14="http://schemas.microsoft.com/office/powerpoint/2010/main" advTm="20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8" name="Text Placeholder 6"/>
          <p:cNvSpPr>
            <a:spLocks noGrp="1"/>
          </p:cNvSpPr>
          <p:nvPr>
            <p:ph type="body" sz="quarter" idx="14"/>
          </p:nvPr>
        </p:nvSpPr>
        <p:spPr>
          <a:xfrm>
            <a:off x="423834" y="2579076"/>
            <a:ext cx="4148165" cy="2242040"/>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37" name="Text Placeholder 6"/>
          <p:cNvSpPr>
            <a:spLocks noGrp="1"/>
          </p:cNvSpPr>
          <p:nvPr>
            <p:ph type="body" sz="quarter" idx="17"/>
          </p:nvPr>
        </p:nvSpPr>
        <p:spPr>
          <a:xfrm>
            <a:off x="4581769" y="2579076"/>
            <a:ext cx="4147414" cy="2242040"/>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38"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
        <p:nvSpPr>
          <p:cNvPr id="10" name="Picture Placeholder 6"/>
          <p:cNvSpPr>
            <a:spLocks noGrp="1"/>
          </p:cNvSpPr>
          <p:nvPr>
            <p:ph type="pic" sz="quarter" idx="11"/>
          </p:nvPr>
        </p:nvSpPr>
        <p:spPr>
          <a:xfrm>
            <a:off x="495976" y="1296865"/>
            <a:ext cx="4005684" cy="1274885"/>
          </a:xfrm>
          <a:noFill/>
        </p:spPr>
        <p:txBody>
          <a:bodyPr/>
          <a:lstStyle/>
          <a:p>
            <a:endParaRPr lang="en-GB"/>
          </a:p>
        </p:txBody>
      </p:sp>
      <p:sp>
        <p:nvSpPr>
          <p:cNvPr id="12" name="Picture Placeholder 6"/>
          <p:cNvSpPr>
            <a:spLocks noGrp="1"/>
          </p:cNvSpPr>
          <p:nvPr>
            <p:ph type="pic" sz="quarter" idx="12"/>
          </p:nvPr>
        </p:nvSpPr>
        <p:spPr>
          <a:xfrm>
            <a:off x="4646246" y="1293019"/>
            <a:ext cx="4013201" cy="1286057"/>
          </a:xfrm>
          <a:noFill/>
        </p:spPr>
        <p:txBody>
          <a:bodyPr/>
          <a:lstStyle/>
          <a:p>
            <a:endParaRPr lang="en-GB"/>
          </a:p>
        </p:txBody>
      </p:sp>
      <p:sp>
        <p:nvSpPr>
          <p:cNvPr id="13"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Tree>
  </p:cSld>
  <p:clrMapOvr>
    <a:masterClrMapping/>
  </p:clrMapOvr>
  <p:transition xmlns:p14="http://schemas.microsoft.com/office/powerpoint/2010/main" advTm="20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Comparison">
    <p:spTree>
      <p:nvGrpSpPr>
        <p:cNvPr id="1" name=""/>
        <p:cNvGrpSpPr/>
        <p:nvPr/>
      </p:nvGrpSpPr>
      <p:grpSpPr>
        <a:xfrm>
          <a:off x="0" y="0"/>
          <a:ext cx="0" cy="0"/>
          <a:chOff x="0" y="0"/>
          <a:chExt cx="0" cy="0"/>
        </a:xfrm>
      </p:grpSpPr>
      <p:sp>
        <p:nvSpPr>
          <p:cNvPr id="8" name="Text Placeholder 6"/>
          <p:cNvSpPr>
            <a:spLocks noGrp="1"/>
          </p:cNvSpPr>
          <p:nvPr>
            <p:ph type="body" sz="quarter" idx="14"/>
          </p:nvPr>
        </p:nvSpPr>
        <p:spPr>
          <a:xfrm>
            <a:off x="4579667" y="1296866"/>
            <a:ext cx="4148165" cy="1703510"/>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38"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
        <p:nvSpPr>
          <p:cNvPr id="13"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
        <p:nvSpPr>
          <p:cNvPr id="11" name="Picture Placeholder 6"/>
          <p:cNvSpPr>
            <a:spLocks noGrp="1"/>
          </p:cNvSpPr>
          <p:nvPr>
            <p:ph type="pic" sz="quarter" idx="15"/>
          </p:nvPr>
        </p:nvSpPr>
        <p:spPr>
          <a:xfrm>
            <a:off x="495976" y="3114675"/>
            <a:ext cx="4005684" cy="1708149"/>
          </a:xfrm>
          <a:noFill/>
        </p:spPr>
        <p:txBody>
          <a:bodyPr/>
          <a:lstStyle/>
          <a:p>
            <a:endParaRPr lang="en-GB"/>
          </a:p>
        </p:txBody>
      </p:sp>
      <p:sp>
        <p:nvSpPr>
          <p:cNvPr id="17" name="Text Placeholder 6"/>
          <p:cNvSpPr>
            <a:spLocks noGrp="1"/>
          </p:cNvSpPr>
          <p:nvPr>
            <p:ph type="body" sz="quarter" idx="17"/>
          </p:nvPr>
        </p:nvSpPr>
        <p:spPr>
          <a:xfrm>
            <a:off x="4579667" y="3114675"/>
            <a:ext cx="4148165" cy="1708149"/>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18" name="Picture Placeholder 6"/>
          <p:cNvSpPr>
            <a:spLocks noGrp="1"/>
          </p:cNvSpPr>
          <p:nvPr>
            <p:ph type="pic" sz="quarter" idx="18"/>
          </p:nvPr>
        </p:nvSpPr>
        <p:spPr>
          <a:xfrm>
            <a:off x="495976" y="1296866"/>
            <a:ext cx="4005684" cy="1708149"/>
          </a:xfrm>
          <a:noFill/>
        </p:spPr>
        <p:txBody>
          <a:bodyPr/>
          <a:lstStyle/>
          <a:p>
            <a:endParaRPr lang="en-GB"/>
          </a:p>
        </p:txBody>
      </p:sp>
    </p:spTree>
  </p:cSld>
  <p:clrMapOvr>
    <a:masterClrMapping/>
  </p:clrMapOvr>
  <p:transition xmlns:p14="http://schemas.microsoft.com/office/powerpoint/2010/main" advTm="20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0" name="Picture Placeholder 6"/>
          <p:cNvSpPr>
            <a:spLocks noGrp="1"/>
          </p:cNvSpPr>
          <p:nvPr>
            <p:ph type="pic" sz="quarter" idx="11"/>
          </p:nvPr>
        </p:nvSpPr>
        <p:spPr>
          <a:xfrm>
            <a:off x="489439" y="1293019"/>
            <a:ext cx="2625970" cy="1278731"/>
          </a:xfrm>
          <a:noFill/>
        </p:spPr>
        <p:txBody>
          <a:bodyPr/>
          <a:lstStyle/>
          <a:p>
            <a:endParaRPr lang="en-GB" dirty="0"/>
          </a:p>
        </p:txBody>
      </p:sp>
      <p:sp>
        <p:nvSpPr>
          <p:cNvPr id="11" name="Text Placeholder 6"/>
          <p:cNvSpPr>
            <a:spLocks noGrp="1"/>
          </p:cNvSpPr>
          <p:nvPr>
            <p:ph type="body" sz="quarter" idx="16"/>
          </p:nvPr>
        </p:nvSpPr>
        <p:spPr>
          <a:xfrm>
            <a:off x="422032" y="2574925"/>
            <a:ext cx="2769576" cy="2244725"/>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28"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
        <p:nvSpPr>
          <p:cNvPr id="29" name="Picture Placeholder 6"/>
          <p:cNvSpPr>
            <a:spLocks noGrp="1"/>
          </p:cNvSpPr>
          <p:nvPr>
            <p:ph type="pic" sz="quarter" idx="17"/>
          </p:nvPr>
        </p:nvSpPr>
        <p:spPr>
          <a:xfrm>
            <a:off x="3265103" y="1296865"/>
            <a:ext cx="2623489" cy="1274885"/>
          </a:xfrm>
          <a:noFill/>
        </p:spPr>
        <p:txBody>
          <a:bodyPr/>
          <a:lstStyle/>
          <a:p>
            <a:endParaRPr lang="en-GB" dirty="0"/>
          </a:p>
        </p:txBody>
      </p:sp>
      <p:sp>
        <p:nvSpPr>
          <p:cNvPr id="30" name="Text Placeholder 6"/>
          <p:cNvSpPr>
            <a:spLocks noGrp="1"/>
          </p:cNvSpPr>
          <p:nvPr>
            <p:ph type="body" sz="quarter" idx="18"/>
          </p:nvPr>
        </p:nvSpPr>
        <p:spPr>
          <a:xfrm>
            <a:off x="3196493" y="2579689"/>
            <a:ext cx="2755223" cy="2241428"/>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31" name="Picture Placeholder 6"/>
          <p:cNvSpPr>
            <a:spLocks noGrp="1"/>
          </p:cNvSpPr>
          <p:nvPr>
            <p:ph type="pic" sz="quarter" idx="19"/>
          </p:nvPr>
        </p:nvSpPr>
        <p:spPr>
          <a:xfrm>
            <a:off x="6033475" y="1296865"/>
            <a:ext cx="2626948" cy="1274885"/>
          </a:xfrm>
          <a:noFill/>
        </p:spPr>
        <p:txBody>
          <a:bodyPr/>
          <a:lstStyle/>
          <a:p>
            <a:endParaRPr lang="en-GB"/>
          </a:p>
        </p:txBody>
      </p:sp>
      <p:sp>
        <p:nvSpPr>
          <p:cNvPr id="32" name="Text Placeholder 6"/>
          <p:cNvSpPr>
            <a:spLocks noGrp="1"/>
          </p:cNvSpPr>
          <p:nvPr>
            <p:ph type="body" sz="quarter" idx="20"/>
          </p:nvPr>
        </p:nvSpPr>
        <p:spPr>
          <a:xfrm>
            <a:off x="5969752" y="2579689"/>
            <a:ext cx="2760107" cy="2241428"/>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12"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Tree>
  </p:cSld>
  <p:clrMapOvr>
    <a:masterClrMapping/>
  </p:clrMapOvr>
  <p:transition xmlns:p14="http://schemas.microsoft.com/office/powerpoint/2010/main" advTm="20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mparison">
    <p:spTree>
      <p:nvGrpSpPr>
        <p:cNvPr id="1" name=""/>
        <p:cNvGrpSpPr/>
        <p:nvPr/>
      </p:nvGrpSpPr>
      <p:grpSpPr>
        <a:xfrm>
          <a:off x="0" y="0"/>
          <a:ext cx="0" cy="0"/>
          <a:chOff x="0" y="0"/>
          <a:chExt cx="0" cy="0"/>
        </a:xfrm>
      </p:grpSpPr>
      <p:sp>
        <p:nvSpPr>
          <p:cNvPr id="11" name="Text Placeholder 6"/>
          <p:cNvSpPr>
            <a:spLocks noGrp="1"/>
          </p:cNvSpPr>
          <p:nvPr>
            <p:ph type="body" sz="quarter" idx="16"/>
          </p:nvPr>
        </p:nvSpPr>
        <p:spPr>
          <a:xfrm>
            <a:off x="3182816" y="2502694"/>
            <a:ext cx="5550877" cy="1107281"/>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28"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
        <p:nvSpPr>
          <p:cNvPr id="12"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
        <p:nvSpPr>
          <p:cNvPr id="13" name="Picture Placeholder 6"/>
          <p:cNvSpPr>
            <a:spLocks noGrp="1"/>
          </p:cNvSpPr>
          <p:nvPr>
            <p:ph type="pic" sz="quarter" idx="18"/>
          </p:nvPr>
        </p:nvSpPr>
        <p:spPr>
          <a:xfrm>
            <a:off x="489439" y="3714751"/>
            <a:ext cx="2625970" cy="1107281"/>
          </a:xfrm>
          <a:noFill/>
        </p:spPr>
        <p:txBody>
          <a:bodyPr/>
          <a:lstStyle/>
          <a:p>
            <a:endParaRPr lang="en-GB" dirty="0"/>
          </a:p>
        </p:txBody>
      </p:sp>
      <p:sp>
        <p:nvSpPr>
          <p:cNvPr id="14" name="Picture Placeholder 6"/>
          <p:cNvSpPr>
            <a:spLocks noGrp="1"/>
          </p:cNvSpPr>
          <p:nvPr>
            <p:ph type="pic" sz="quarter" idx="19"/>
          </p:nvPr>
        </p:nvSpPr>
        <p:spPr>
          <a:xfrm>
            <a:off x="489439" y="2503885"/>
            <a:ext cx="2625970" cy="1107281"/>
          </a:xfrm>
          <a:noFill/>
        </p:spPr>
        <p:txBody>
          <a:bodyPr/>
          <a:lstStyle/>
          <a:p>
            <a:endParaRPr lang="en-GB" dirty="0"/>
          </a:p>
        </p:txBody>
      </p:sp>
      <p:sp>
        <p:nvSpPr>
          <p:cNvPr id="15" name="Picture Placeholder 6"/>
          <p:cNvSpPr>
            <a:spLocks noGrp="1"/>
          </p:cNvSpPr>
          <p:nvPr>
            <p:ph type="pic" sz="quarter" idx="20"/>
          </p:nvPr>
        </p:nvSpPr>
        <p:spPr>
          <a:xfrm>
            <a:off x="489439" y="1293019"/>
            <a:ext cx="2625970" cy="1107281"/>
          </a:xfrm>
          <a:noFill/>
        </p:spPr>
        <p:txBody>
          <a:bodyPr/>
          <a:lstStyle/>
          <a:p>
            <a:endParaRPr lang="en-GB" dirty="0"/>
          </a:p>
        </p:txBody>
      </p:sp>
      <p:sp>
        <p:nvSpPr>
          <p:cNvPr id="16" name="Text Placeholder 6"/>
          <p:cNvSpPr>
            <a:spLocks noGrp="1"/>
          </p:cNvSpPr>
          <p:nvPr>
            <p:ph type="body" sz="quarter" idx="21"/>
          </p:nvPr>
        </p:nvSpPr>
        <p:spPr>
          <a:xfrm>
            <a:off x="3182816" y="1293019"/>
            <a:ext cx="5550877" cy="1107281"/>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17" name="Text Placeholder 6"/>
          <p:cNvSpPr>
            <a:spLocks noGrp="1"/>
          </p:cNvSpPr>
          <p:nvPr>
            <p:ph type="body" sz="quarter" idx="22"/>
          </p:nvPr>
        </p:nvSpPr>
        <p:spPr>
          <a:xfrm>
            <a:off x="3182816" y="3714751"/>
            <a:ext cx="5550877" cy="1107281"/>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Tree>
  </p:cSld>
  <p:clrMapOvr>
    <a:masterClrMapping/>
  </p:clrMapOvr>
  <p:transition xmlns:p14="http://schemas.microsoft.com/office/powerpoint/2010/main" advTm="20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sp>
        <p:nvSpPr>
          <p:cNvPr id="8" name="Slide Number Placeholder 3"/>
          <p:cNvSpPr txBox="1">
            <a:spLocks/>
          </p:cNvSpPr>
          <p:nvPr userDrawn="1"/>
        </p:nvSpPr>
        <p:spPr bwMode="auto">
          <a:xfrm>
            <a:off x="8018584" y="4822032"/>
            <a:ext cx="703385" cy="321469"/>
          </a:xfrm>
          <a:prstGeom prst="rect">
            <a:avLst/>
          </a:prstGeom>
          <a:noFill/>
          <a:ln>
            <a:miter lim="800000"/>
            <a:headEnd/>
            <a:tailEnd/>
          </a:ln>
        </p:spPr>
        <p:txBody>
          <a:bodyPr vert="horz" wrap="square" lIns="77925" tIns="38963" rIns="77925" bIns="38963" numCol="1" anchor="ctr" anchorCtr="0" compatLnSpc="1">
            <a:prstTxWarp prst="textNoShape">
              <a:avLst/>
            </a:prstTxWarp>
          </a:bodyPr>
          <a:lstStyle/>
          <a:p>
            <a:pPr marL="0" marR="0" lvl="0" indent="0" algn="r" defTabSz="779252" rtl="0" eaLnBrk="1" fontAlgn="base" latinLnBrk="0" hangingPunct="1">
              <a:lnSpc>
                <a:spcPct val="100000"/>
              </a:lnSpc>
              <a:spcBef>
                <a:spcPct val="0"/>
              </a:spcBef>
              <a:spcAft>
                <a:spcPct val="0"/>
              </a:spcAft>
              <a:buClrTx/>
              <a:buSzTx/>
              <a:buFontTx/>
              <a:buNone/>
              <a:tabLst/>
              <a:defRPr/>
            </a:pPr>
            <a:fld id="{E048152F-2352-E446-B34D-6569047E34C8}" type="slidenum">
              <a:rPr kumimoji="0" lang="en-US" sz="500" b="0" i="0" u="none" strike="noStrike" kern="1200" cap="none" spc="0" normalizeH="0" baseline="0" noProof="0" smtClean="0">
                <a:ln>
                  <a:noFill/>
                </a:ln>
                <a:solidFill>
                  <a:schemeClr val="tx1"/>
                </a:solidFill>
                <a:effectLst/>
                <a:uLnTx/>
                <a:uFillTx/>
                <a:latin typeface="Baskerville" charset="0"/>
                <a:ea typeface="ＭＳ Ｐゴシック" charset="-128"/>
                <a:cs typeface="ＭＳ Ｐゴシック" charset="-128"/>
              </a:rPr>
              <a:pPr marL="0" marR="0" lvl="0" indent="0" algn="r" defTabSz="779252" rtl="0" eaLnBrk="1" fontAlgn="base" latinLnBrk="0" hangingPunct="1">
                <a:lnSpc>
                  <a:spcPct val="100000"/>
                </a:lnSpc>
                <a:spcBef>
                  <a:spcPct val="0"/>
                </a:spcBef>
                <a:spcAft>
                  <a:spcPct val="0"/>
                </a:spcAft>
                <a:buClrTx/>
                <a:buSzTx/>
                <a:buFontTx/>
                <a:buNone/>
                <a:tabLst/>
                <a:defRPr/>
              </a:pPr>
              <a:t>‹#›</a:t>
            </a:fld>
            <a:endParaRPr kumimoji="0" lang="en-US" sz="500" b="0" i="0" u="none" strike="noStrike" kern="1200" cap="none" spc="0" normalizeH="0" baseline="0" noProof="0" smtClean="0">
              <a:ln>
                <a:noFill/>
              </a:ln>
              <a:solidFill>
                <a:schemeClr val="tx1"/>
              </a:solidFill>
              <a:effectLst/>
              <a:uLnTx/>
              <a:uFillTx/>
              <a:latin typeface="Baskerville" charset="0"/>
              <a:ea typeface="ＭＳ Ｐゴシック" charset="-128"/>
              <a:cs typeface="ＭＳ Ｐゴシック" charset="-128"/>
            </a:endParaRPr>
          </a:p>
        </p:txBody>
      </p:sp>
      <p:sp>
        <p:nvSpPr>
          <p:cNvPr id="15" name="Picture Placeholder 6"/>
          <p:cNvSpPr>
            <a:spLocks noGrp="1"/>
          </p:cNvSpPr>
          <p:nvPr>
            <p:ph type="pic" sz="quarter" idx="21"/>
          </p:nvPr>
        </p:nvSpPr>
        <p:spPr>
          <a:xfrm>
            <a:off x="492370" y="1296865"/>
            <a:ext cx="1934307" cy="1274885"/>
          </a:xfrm>
          <a:noFill/>
        </p:spPr>
        <p:txBody>
          <a:bodyPr/>
          <a:lstStyle/>
          <a:p>
            <a:endParaRPr lang="en-GB"/>
          </a:p>
        </p:txBody>
      </p:sp>
      <p:sp>
        <p:nvSpPr>
          <p:cNvPr id="13" name="Picture Placeholder 6"/>
          <p:cNvSpPr>
            <a:spLocks noGrp="1"/>
          </p:cNvSpPr>
          <p:nvPr>
            <p:ph type="pic" sz="quarter" idx="22"/>
          </p:nvPr>
        </p:nvSpPr>
        <p:spPr>
          <a:xfrm>
            <a:off x="2567355" y="1296865"/>
            <a:ext cx="1934307" cy="1274885"/>
          </a:xfrm>
          <a:noFill/>
        </p:spPr>
        <p:txBody>
          <a:bodyPr/>
          <a:lstStyle/>
          <a:p>
            <a:endParaRPr lang="en-GB"/>
          </a:p>
        </p:txBody>
      </p:sp>
      <p:sp>
        <p:nvSpPr>
          <p:cNvPr id="14" name="Picture Placeholder 6"/>
          <p:cNvSpPr>
            <a:spLocks noGrp="1"/>
          </p:cNvSpPr>
          <p:nvPr>
            <p:ph type="pic" sz="quarter" idx="23"/>
          </p:nvPr>
        </p:nvSpPr>
        <p:spPr>
          <a:xfrm>
            <a:off x="4651356" y="1296865"/>
            <a:ext cx="1934307" cy="1274885"/>
          </a:xfrm>
          <a:noFill/>
        </p:spPr>
        <p:txBody>
          <a:bodyPr/>
          <a:lstStyle/>
          <a:p>
            <a:endParaRPr lang="en-GB"/>
          </a:p>
        </p:txBody>
      </p:sp>
      <p:sp>
        <p:nvSpPr>
          <p:cNvPr id="19" name="Picture Placeholder 6"/>
          <p:cNvSpPr>
            <a:spLocks noGrp="1"/>
          </p:cNvSpPr>
          <p:nvPr>
            <p:ph type="pic" sz="quarter" idx="24"/>
          </p:nvPr>
        </p:nvSpPr>
        <p:spPr>
          <a:xfrm>
            <a:off x="6726117" y="1296865"/>
            <a:ext cx="1934307" cy="1274885"/>
          </a:xfrm>
          <a:noFill/>
        </p:spPr>
        <p:txBody>
          <a:bodyPr/>
          <a:lstStyle/>
          <a:p>
            <a:endParaRPr lang="en-GB"/>
          </a:p>
        </p:txBody>
      </p:sp>
      <p:sp>
        <p:nvSpPr>
          <p:cNvPr id="24"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
        <p:nvSpPr>
          <p:cNvPr id="29" name="Text Placeholder 6"/>
          <p:cNvSpPr>
            <a:spLocks noGrp="1"/>
          </p:cNvSpPr>
          <p:nvPr>
            <p:ph type="body" sz="quarter" idx="17"/>
          </p:nvPr>
        </p:nvSpPr>
        <p:spPr>
          <a:xfrm>
            <a:off x="422031" y="2571751"/>
            <a:ext cx="2075886" cy="2249366"/>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30" name="Text Placeholder 6"/>
          <p:cNvSpPr>
            <a:spLocks noGrp="1"/>
          </p:cNvSpPr>
          <p:nvPr>
            <p:ph type="body" sz="quarter" idx="25"/>
          </p:nvPr>
        </p:nvSpPr>
        <p:spPr>
          <a:xfrm>
            <a:off x="2497917" y="2572334"/>
            <a:ext cx="2077014" cy="2248782"/>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31" name="Text Placeholder 6"/>
          <p:cNvSpPr>
            <a:spLocks noGrp="1"/>
          </p:cNvSpPr>
          <p:nvPr>
            <p:ph type="body" sz="quarter" idx="26"/>
          </p:nvPr>
        </p:nvSpPr>
        <p:spPr>
          <a:xfrm>
            <a:off x="4577298" y="2571751"/>
            <a:ext cx="2068784" cy="2249366"/>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32" name="Text Placeholder 6"/>
          <p:cNvSpPr>
            <a:spLocks noGrp="1"/>
          </p:cNvSpPr>
          <p:nvPr>
            <p:ph type="body" sz="quarter" idx="27"/>
          </p:nvPr>
        </p:nvSpPr>
        <p:spPr>
          <a:xfrm>
            <a:off x="6648451" y="2571751"/>
            <a:ext cx="2079380" cy="2249366"/>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Tree>
  </p:cSld>
  <p:clrMapOvr>
    <a:masterClrMapping/>
  </p:clrMapOvr>
  <p:transition xmlns:p14="http://schemas.microsoft.com/office/powerpoint/2010/main" advTm="20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Picture Placeholder 6"/>
          <p:cNvSpPr>
            <a:spLocks noGrp="1"/>
          </p:cNvSpPr>
          <p:nvPr>
            <p:ph type="pic" sz="quarter" idx="11"/>
          </p:nvPr>
        </p:nvSpPr>
        <p:spPr>
          <a:xfrm>
            <a:off x="0" y="1304925"/>
            <a:ext cx="9144000" cy="2549129"/>
          </a:xfrm>
          <a:noFill/>
        </p:spPr>
        <p:txBody>
          <a:bodyPr anchor="ctr"/>
          <a:lstStyle>
            <a:lvl1pPr algn="ctr">
              <a:defRPr/>
            </a:lvl1pPr>
          </a:lstStyle>
          <a:p>
            <a:endParaRPr lang="en-GB" dirty="0"/>
          </a:p>
        </p:txBody>
      </p:sp>
      <p:sp>
        <p:nvSpPr>
          <p:cNvPr id="14"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
        <p:nvSpPr>
          <p:cNvPr id="6"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
        <p:nvSpPr>
          <p:cNvPr id="10" name="Text Placeholder 6"/>
          <p:cNvSpPr>
            <a:spLocks noGrp="1"/>
          </p:cNvSpPr>
          <p:nvPr>
            <p:ph type="body" sz="quarter" idx="16"/>
          </p:nvPr>
        </p:nvSpPr>
        <p:spPr>
          <a:xfrm>
            <a:off x="422032" y="3864281"/>
            <a:ext cx="2769576" cy="955369"/>
          </a:xfrm>
        </p:spPr>
        <p:txBody>
          <a:bodyPr/>
          <a:lstStyle>
            <a:lvl1pPr>
              <a:defRPr sz="900">
                <a:latin typeface="Arial"/>
                <a:cs typeface="Arial"/>
              </a:defRPr>
            </a:lvl1pPr>
            <a:lvl2pPr>
              <a:defRPr sz="900">
                <a:latin typeface="Arial"/>
                <a:cs typeface="Arial"/>
              </a:defRPr>
            </a:lvl2pPr>
            <a:lvl3pPr>
              <a:defRPr sz="900">
                <a:latin typeface="Arial"/>
                <a:cs typeface="Arial"/>
              </a:defRPr>
            </a:lvl3pPr>
            <a:lvl4pPr>
              <a:defRPr sz="900">
                <a:latin typeface="Arial"/>
                <a:cs typeface="Arial"/>
              </a:defRPr>
            </a:lvl4pPr>
            <a:lvl5pPr>
              <a:defRPr sz="900">
                <a:latin typeface="Arial"/>
                <a:cs typeface="Arial"/>
              </a:defRPr>
            </a:lvl5p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12" name="Text Placeholder 6"/>
          <p:cNvSpPr>
            <a:spLocks noGrp="1"/>
          </p:cNvSpPr>
          <p:nvPr>
            <p:ph type="body" sz="quarter" idx="18"/>
          </p:nvPr>
        </p:nvSpPr>
        <p:spPr>
          <a:xfrm>
            <a:off x="3196493" y="3867150"/>
            <a:ext cx="2755223" cy="953966"/>
          </a:xfrm>
        </p:spPr>
        <p:txBody>
          <a:bodyPr/>
          <a:lstStyle>
            <a:lvl1pPr>
              <a:defRPr sz="900">
                <a:latin typeface="Arial"/>
                <a:cs typeface="Arial"/>
              </a:defRPr>
            </a:lvl1pPr>
            <a:lvl2pPr>
              <a:defRPr sz="900">
                <a:latin typeface="Arial"/>
                <a:cs typeface="Arial"/>
              </a:defRPr>
            </a:lvl2pPr>
            <a:lvl3pPr>
              <a:defRPr sz="900">
                <a:latin typeface="Arial"/>
                <a:cs typeface="Arial"/>
              </a:defRPr>
            </a:lvl3pPr>
            <a:lvl4pPr>
              <a:defRPr sz="900">
                <a:latin typeface="Arial"/>
                <a:cs typeface="Arial"/>
              </a:defRPr>
            </a:lvl4pPr>
            <a:lvl5pPr>
              <a:defRPr sz="900">
                <a:latin typeface="Arial"/>
                <a:cs typeface="Arial"/>
              </a:defRPr>
            </a:lvl5p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13" name="Text Placeholder 6"/>
          <p:cNvSpPr>
            <a:spLocks noGrp="1"/>
          </p:cNvSpPr>
          <p:nvPr>
            <p:ph type="body" sz="quarter" idx="20"/>
          </p:nvPr>
        </p:nvSpPr>
        <p:spPr>
          <a:xfrm>
            <a:off x="5969752" y="3867150"/>
            <a:ext cx="2760107" cy="953966"/>
          </a:xfrm>
        </p:spPr>
        <p:txBody>
          <a:bodyPr/>
          <a:lstStyle>
            <a:lvl1pPr>
              <a:defRPr sz="900">
                <a:latin typeface="Arial"/>
                <a:cs typeface="Arial"/>
              </a:defRPr>
            </a:lvl1pPr>
            <a:lvl2pPr>
              <a:defRPr sz="900">
                <a:latin typeface="Arial"/>
                <a:cs typeface="Arial"/>
              </a:defRPr>
            </a:lvl2pPr>
            <a:lvl3pPr>
              <a:defRPr sz="900">
                <a:latin typeface="Arial"/>
                <a:cs typeface="Arial"/>
              </a:defRPr>
            </a:lvl3pPr>
            <a:lvl4pPr>
              <a:defRPr sz="900">
                <a:latin typeface="Arial"/>
                <a:cs typeface="Arial"/>
              </a:defRPr>
            </a:lvl4pPr>
            <a:lvl5pPr>
              <a:defRPr sz="900">
                <a:latin typeface="Arial"/>
                <a:cs typeface="Arial"/>
              </a:defRPr>
            </a:lvl5p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Tree>
  </p:cSld>
  <p:clrMapOvr>
    <a:masterClrMapping/>
  </p:clrMapOvr>
  <p:transition xmlns:p14="http://schemas.microsoft.com/office/powerpoint/2010/main" advTm="20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Picture Placeholder 6"/>
          <p:cNvSpPr>
            <a:spLocks noGrp="1"/>
          </p:cNvSpPr>
          <p:nvPr>
            <p:ph type="pic" sz="quarter" idx="11"/>
          </p:nvPr>
        </p:nvSpPr>
        <p:spPr>
          <a:xfrm>
            <a:off x="0" y="1"/>
            <a:ext cx="9144000" cy="3854054"/>
          </a:xfrm>
          <a:noFill/>
        </p:spPr>
        <p:txBody>
          <a:bodyPr anchor="ctr"/>
          <a:lstStyle>
            <a:lvl1pPr algn="ctr">
              <a:defRPr/>
            </a:lvl1pPr>
          </a:lstStyle>
          <a:p>
            <a:endParaRPr lang="en-GB" dirty="0"/>
          </a:p>
        </p:txBody>
      </p:sp>
      <p:sp>
        <p:nvSpPr>
          <p:cNvPr id="14"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
        <p:nvSpPr>
          <p:cNvPr id="6"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
        <p:nvSpPr>
          <p:cNvPr id="7" name="Text Placeholder 6"/>
          <p:cNvSpPr>
            <a:spLocks noGrp="1"/>
          </p:cNvSpPr>
          <p:nvPr>
            <p:ph type="body" sz="quarter" idx="16"/>
          </p:nvPr>
        </p:nvSpPr>
        <p:spPr>
          <a:xfrm>
            <a:off x="422032" y="3864281"/>
            <a:ext cx="2769576" cy="955369"/>
          </a:xfrm>
        </p:spPr>
        <p:txBody>
          <a:bodyPr/>
          <a:lstStyle>
            <a:lvl1pPr>
              <a:defRPr sz="900">
                <a:latin typeface="Arial"/>
                <a:cs typeface="Arial"/>
              </a:defRPr>
            </a:lvl1pPr>
            <a:lvl2pPr>
              <a:defRPr sz="900">
                <a:latin typeface="Arial"/>
                <a:cs typeface="Arial"/>
              </a:defRPr>
            </a:lvl2pPr>
            <a:lvl3pPr>
              <a:defRPr sz="900">
                <a:latin typeface="Arial"/>
                <a:cs typeface="Arial"/>
              </a:defRPr>
            </a:lvl3pPr>
            <a:lvl4pPr>
              <a:defRPr sz="900">
                <a:latin typeface="Arial"/>
                <a:cs typeface="Arial"/>
              </a:defRPr>
            </a:lvl4pPr>
            <a:lvl5pPr>
              <a:defRPr sz="900">
                <a:latin typeface="Arial"/>
                <a:cs typeface="Arial"/>
              </a:defRPr>
            </a:lvl5p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8" name="Text Placeholder 6"/>
          <p:cNvSpPr>
            <a:spLocks noGrp="1"/>
          </p:cNvSpPr>
          <p:nvPr>
            <p:ph type="body" sz="quarter" idx="18"/>
          </p:nvPr>
        </p:nvSpPr>
        <p:spPr>
          <a:xfrm>
            <a:off x="3196493" y="3867150"/>
            <a:ext cx="2755223" cy="953966"/>
          </a:xfrm>
        </p:spPr>
        <p:txBody>
          <a:bodyPr/>
          <a:lstStyle>
            <a:lvl1pPr>
              <a:defRPr sz="900">
                <a:latin typeface="Arial"/>
                <a:cs typeface="Arial"/>
              </a:defRPr>
            </a:lvl1pPr>
            <a:lvl2pPr>
              <a:defRPr sz="900">
                <a:latin typeface="Arial"/>
                <a:cs typeface="Arial"/>
              </a:defRPr>
            </a:lvl2pPr>
            <a:lvl3pPr>
              <a:defRPr sz="900">
                <a:latin typeface="Arial"/>
                <a:cs typeface="Arial"/>
              </a:defRPr>
            </a:lvl3pPr>
            <a:lvl4pPr>
              <a:defRPr sz="900">
                <a:latin typeface="Arial"/>
                <a:cs typeface="Arial"/>
              </a:defRPr>
            </a:lvl4pPr>
            <a:lvl5pPr>
              <a:defRPr sz="900">
                <a:latin typeface="Arial"/>
                <a:cs typeface="Arial"/>
              </a:defRPr>
            </a:lvl5p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9" name="Text Placeholder 6"/>
          <p:cNvSpPr>
            <a:spLocks noGrp="1"/>
          </p:cNvSpPr>
          <p:nvPr>
            <p:ph type="body" sz="quarter" idx="20"/>
          </p:nvPr>
        </p:nvSpPr>
        <p:spPr>
          <a:xfrm>
            <a:off x="5969752" y="3867150"/>
            <a:ext cx="2760107" cy="953966"/>
          </a:xfrm>
        </p:spPr>
        <p:txBody>
          <a:bodyPr/>
          <a:lstStyle>
            <a:lvl1pPr>
              <a:defRPr sz="900">
                <a:latin typeface="Arial"/>
                <a:cs typeface="Arial"/>
              </a:defRPr>
            </a:lvl1pPr>
            <a:lvl2pPr>
              <a:defRPr sz="900">
                <a:latin typeface="Arial"/>
                <a:cs typeface="Arial"/>
              </a:defRPr>
            </a:lvl2pPr>
            <a:lvl3pPr>
              <a:defRPr sz="900">
                <a:latin typeface="Arial"/>
                <a:cs typeface="Arial"/>
              </a:defRPr>
            </a:lvl3pPr>
            <a:lvl4pPr>
              <a:defRPr sz="900">
                <a:latin typeface="Arial"/>
                <a:cs typeface="Arial"/>
              </a:defRPr>
            </a:lvl4pPr>
            <a:lvl5pPr>
              <a:defRPr sz="900">
                <a:latin typeface="Arial"/>
                <a:cs typeface="Arial"/>
              </a:defRPr>
            </a:lvl5p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Tree>
  </p:cSld>
  <p:clrMapOvr>
    <a:masterClrMapping/>
  </p:clrMapOvr>
  <p:transition xmlns:p14="http://schemas.microsoft.com/office/powerpoint/2010/main" advTm="20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8" name="Slide Number Placeholder 3"/>
          <p:cNvSpPr txBox="1">
            <a:spLocks/>
          </p:cNvSpPr>
          <p:nvPr userDrawn="1"/>
        </p:nvSpPr>
        <p:spPr bwMode="auto">
          <a:xfrm>
            <a:off x="8018584" y="4822032"/>
            <a:ext cx="703385" cy="321469"/>
          </a:xfrm>
          <a:prstGeom prst="rect">
            <a:avLst/>
          </a:prstGeom>
          <a:noFill/>
          <a:ln>
            <a:miter lim="800000"/>
            <a:headEnd/>
            <a:tailEnd/>
          </a:ln>
        </p:spPr>
        <p:txBody>
          <a:bodyPr vert="horz" wrap="square" lIns="77925" tIns="38963" rIns="77925" bIns="38963" numCol="1" anchor="ctr" anchorCtr="0" compatLnSpc="1">
            <a:prstTxWarp prst="textNoShape">
              <a:avLst/>
            </a:prstTxWarp>
          </a:bodyPr>
          <a:lstStyle/>
          <a:p>
            <a:pPr marL="0" marR="0" lvl="0" indent="0" algn="r" defTabSz="779252" rtl="0" eaLnBrk="1" fontAlgn="base" latinLnBrk="0" hangingPunct="1">
              <a:lnSpc>
                <a:spcPct val="100000"/>
              </a:lnSpc>
              <a:spcBef>
                <a:spcPct val="0"/>
              </a:spcBef>
              <a:spcAft>
                <a:spcPct val="0"/>
              </a:spcAft>
              <a:buClrTx/>
              <a:buSzTx/>
              <a:buFontTx/>
              <a:buNone/>
              <a:tabLst/>
              <a:defRPr/>
            </a:pPr>
            <a:fld id="{E048152F-2352-E446-B34D-6569047E34C8}" type="slidenum">
              <a:rPr kumimoji="0" lang="en-US" sz="500" b="0" i="0" u="none" strike="noStrike" kern="1200" cap="none" spc="0" normalizeH="0" baseline="0" noProof="0" smtClean="0">
                <a:ln>
                  <a:noFill/>
                </a:ln>
                <a:solidFill>
                  <a:schemeClr val="tx1"/>
                </a:solidFill>
                <a:effectLst/>
                <a:uLnTx/>
                <a:uFillTx/>
                <a:latin typeface="Baskerville" charset="0"/>
                <a:ea typeface="ＭＳ Ｐゴシック" charset="-128"/>
                <a:cs typeface="ＭＳ Ｐゴシック" charset="-128"/>
              </a:rPr>
              <a:pPr marL="0" marR="0" lvl="0" indent="0" algn="r" defTabSz="779252" rtl="0" eaLnBrk="1" fontAlgn="base" latinLnBrk="0" hangingPunct="1">
                <a:lnSpc>
                  <a:spcPct val="100000"/>
                </a:lnSpc>
                <a:spcBef>
                  <a:spcPct val="0"/>
                </a:spcBef>
                <a:spcAft>
                  <a:spcPct val="0"/>
                </a:spcAft>
                <a:buClrTx/>
                <a:buSzTx/>
                <a:buFontTx/>
                <a:buNone/>
                <a:tabLst/>
                <a:defRPr/>
              </a:pPr>
              <a:t>‹#›</a:t>
            </a:fld>
            <a:endParaRPr kumimoji="0" lang="en-US" sz="500" b="0" i="0" u="none" strike="noStrike" kern="1200" cap="none" spc="0" normalizeH="0" baseline="0" noProof="0" smtClean="0">
              <a:ln>
                <a:noFill/>
              </a:ln>
              <a:solidFill>
                <a:schemeClr val="tx1"/>
              </a:solidFill>
              <a:effectLst/>
              <a:uLnTx/>
              <a:uFillTx/>
              <a:latin typeface="Baskerville" charset="0"/>
              <a:ea typeface="ＭＳ Ｐゴシック" charset="-128"/>
              <a:cs typeface="ＭＳ Ｐゴシック" charset="-128"/>
            </a:endParaRPr>
          </a:p>
        </p:txBody>
      </p:sp>
      <p:sp>
        <p:nvSpPr>
          <p:cNvPr id="11" name="Text Placeholder 6"/>
          <p:cNvSpPr>
            <a:spLocks noGrp="1"/>
          </p:cNvSpPr>
          <p:nvPr>
            <p:ph type="body" sz="quarter" idx="17"/>
          </p:nvPr>
        </p:nvSpPr>
        <p:spPr>
          <a:xfrm>
            <a:off x="422031" y="1296866"/>
            <a:ext cx="2075886" cy="3524251"/>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12" name="Text Placeholder 6"/>
          <p:cNvSpPr>
            <a:spLocks noGrp="1"/>
          </p:cNvSpPr>
          <p:nvPr>
            <p:ph type="body" sz="quarter" idx="25"/>
          </p:nvPr>
        </p:nvSpPr>
        <p:spPr>
          <a:xfrm>
            <a:off x="2497917" y="1297781"/>
            <a:ext cx="2077014" cy="3523335"/>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13" name="Text Placeholder 6"/>
          <p:cNvSpPr>
            <a:spLocks noGrp="1"/>
          </p:cNvSpPr>
          <p:nvPr>
            <p:ph type="body" sz="quarter" idx="26"/>
          </p:nvPr>
        </p:nvSpPr>
        <p:spPr>
          <a:xfrm>
            <a:off x="4577298" y="1296866"/>
            <a:ext cx="2068784" cy="3524251"/>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14" name="Text Placeholder 6"/>
          <p:cNvSpPr>
            <a:spLocks noGrp="1"/>
          </p:cNvSpPr>
          <p:nvPr>
            <p:ph type="body" sz="quarter" idx="27"/>
          </p:nvPr>
        </p:nvSpPr>
        <p:spPr>
          <a:xfrm>
            <a:off x="6648451" y="1296866"/>
            <a:ext cx="2079380" cy="3524251"/>
          </a:xfrm>
        </p:spPr>
        <p:txBody>
          <a:body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GB" dirty="0"/>
          </a:p>
        </p:txBody>
      </p:sp>
      <p:sp>
        <p:nvSpPr>
          <p:cNvPr id="15"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Tree>
  </p:cSld>
  <p:clrMapOvr>
    <a:masterClrMapping/>
  </p:clrMapOvr>
  <p:transition xmlns:p14="http://schemas.microsoft.com/office/powerpoint/2010/main" advTm="2000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2032" y="1293019"/>
            <a:ext cx="2769576" cy="3529014"/>
          </a:xfrm>
          <a:prstGeom prst="rect">
            <a:avLst/>
          </a:prstGeom>
        </p:spPr>
        <p:txBody>
          <a:bodyPr/>
          <a:lstStyle>
            <a:lvl1pPr>
              <a:defRPr sz="1200"/>
            </a:lvl1pPr>
            <a:lvl2pPr>
              <a:defRPr sz="1200"/>
            </a:lvl2pPr>
            <a:lvl3pPr>
              <a:defRPr sz="1200"/>
            </a:lvl3pPr>
            <a:lvl4pPr>
              <a:defRPr sz="1200"/>
            </a:lvl4pPr>
            <a:lvl5pPr>
              <a:defRPr sz="1200"/>
            </a:lvl5pPr>
            <a:lvl6pPr>
              <a:defRPr sz="1500"/>
            </a:lvl6pPr>
            <a:lvl7pPr>
              <a:defRPr sz="1500"/>
            </a:lvl7pPr>
            <a:lvl8pPr>
              <a:defRPr sz="1500"/>
            </a:lvl8pPr>
            <a:lvl9pPr>
              <a:defRPr sz="1500"/>
            </a:lvl9pPr>
          </a:lstStyle>
          <a:p>
            <a:pPr lvl="0"/>
            <a:r>
              <a:rPr lang="da-DK" dirty="0" err="1" smtClean="0"/>
              <a:t>Click</a:t>
            </a:r>
            <a:r>
              <a:rPr lang="da-DK" dirty="0" smtClean="0"/>
              <a:t> to </a:t>
            </a:r>
            <a:r>
              <a:rPr lang="da-DK" dirty="0" err="1" smtClean="0"/>
              <a:t>edit</a:t>
            </a:r>
            <a:r>
              <a:rPr lang="da-DK" dirty="0" smtClean="0"/>
              <a:t> Master </a:t>
            </a:r>
            <a:r>
              <a:rPr lang="da-DK" dirty="0" err="1" smtClean="0"/>
              <a:t>text</a:t>
            </a:r>
            <a:r>
              <a:rPr lang="da-DK" dirty="0" smtClean="0"/>
              <a:t> </a:t>
            </a:r>
            <a:r>
              <a:rPr lang="da-DK" dirty="0" err="1" smtClean="0"/>
              <a:t>styles</a:t>
            </a:r>
            <a:endParaRPr lang="da-DK" dirty="0" smtClean="0"/>
          </a:p>
          <a:p>
            <a:pPr lvl="1"/>
            <a:r>
              <a:rPr lang="da-DK" dirty="0" err="1" smtClean="0"/>
              <a:t>Second</a:t>
            </a:r>
            <a:r>
              <a:rPr lang="da-DK" dirty="0" smtClean="0"/>
              <a:t> </a:t>
            </a:r>
            <a:r>
              <a:rPr lang="da-DK" dirty="0" err="1" smtClean="0"/>
              <a:t>level</a:t>
            </a:r>
            <a:endParaRPr lang="da-DK" dirty="0" smtClean="0"/>
          </a:p>
          <a:p>
            <a:pPr lvl="2"/>
            <a:r>
              <a:rPr lang="da-DK" dirty="0" err="1" smtClean="0"/>
              <a:t>Third</a:t>
            </a:r>
            <a:r>
              <a:rPr lang="da-DK" dirty="0" smtClean="0"/>
              <a:t> </a:t>
            </a:r>
            <a:r>
              <a:rPr lang="da-DK" dirty="0" err="1" smtClean="0"/>
              <a:t>level</a:t>
            </a:r>
            <a:endParaRPr lang="da-DK" dirty="0" smtClean="0"/>
          </a:p>
          <a:p>
            <a:pPr lvl="3"/>
            <a:r>
              <a:rPr lang="da-DK" dirty="0" err="1" smtClean="0"/>
              <a:t>Fourth</a:t>
            </a:r>
            <a:r>
              <a:rPr lang="da-DK" dirty="0" smtClean="0"/>
              <a:t> </a:t>
            </a:r>
            <a:r>
              <a:rPr lang="da-DK" dirty="0" err="1" smtClean="0"/>
              <a:t>level</a:t>
            </a:r>
            <a:endParaRPr lang="da-DK" dirty="0" smtClean="0"/>
          </a:p>
          <a:p>
            <a:pPr lvl="4"/>
            <a:r>
              <a:rPr lang="da-DK" dirty="0" err="1" smtClean="0"/>
              <a:t>Fifth</a:t>
            </a:r>
            <a:r>
              <a:rPr lang="da-DK" dirty="0" smtClean="0"/>
              <a:t> </a:t>
            </a:r>
            <a:r>
              <a:rPr lang="da-DK" dirty="0" err="1" smtClean="0"/>
              <a:t>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FFE6910C-505A-564B-83C8-7F11CDF8741E}" type="slidenum">
              <a:rPr lang="en-US"/>
              <a:pPr>
                <a:defRPr/>
              </a:pPr>
              <a:t>‹#›</a:t>
            </a:fld>
            <a:endParaRPr lang="en-US"/>
          </a:p>
        </p:txBody>
      </p:sp>
      <p:sp>
        <p:nvSpPr>
          <p:cNvPr id="7" name="Picture Placeholder 6"/>
          <p:cNvSpPr>
            <a:spLocks noGrp="1"/>
          </p:cNvSpPr>
          <p:nvPr>
            <p:ph type="pic" sz="quarter" idx="11"/>
          </p:nvPr>
        </p:nvSpPr>
        <p:spPr>
          <a:xfrm>
            <a:off x="3261947" y="1293019"/>
            <a:ext cx="5461489" cy="3529012"/>
          </a:xfrm>
        </p:spPr>
        <p:txBody>
          <a:bodyPr/>
          <a:lstStyle/>
          <a:p>
            <a:endParaRPr lang="en-GB"/>
          </a:p>
        </p:txBody>
      </p:sp>
      <p:sp>
        <p:nvSpPr>
          <p:cNvPr id="8"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Tree>
  </p:cSld>
  <p:clrMapOvr>
    <a:masterClrMapping/>
  </p:clrMapOvr>
  <p:transition xmlns:p14="http://schemas.microsoft.com/office/powerpoint/2010/main" advTm="20000">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22032" y="329711"/>
            <a:ext cx="8305800" cy="963308"/>
          </a:xfrm>
          <a:prstGeom prst="rect">
            <a:avLst/>
          </a:prstGeom>
          <a:noFill/>
          <a:ln w="9525">
            <a:noFill/>
            <a:miter lim="800000"/>
            <a:headEnd/>
            <a:tailEnd/>
          </a:ln>
        </p:spPr>
        <p:txBody>
          <a:bodyPr vert="horz" wrap="square" lIns="92038" tIns="39883" rIns="92038" bIns="39883" numCol="1" anchor="t" anchorCtr="0" compatLnSpc="1">
            <a:prstTxWarp prst="textNoShape">
              <a:avLst/>
            </a:prstTxWarp>
          </a:bodyPr>
          <a:lstStyle/>
          <a:p>
            <a:pPr lvl="0"/>
            <a:r>
              <a:rPr lang="en-GB" dirty="0"/>
              <a:t>Click to edit Master title style</a:t>
            </a:r>
          </a:p>
        </p:txBody>
      </p:sp>
      <p:sp>
        <p:nvSpPr>
          <p:cNvPr id="6" name="Slide Number Placeholder 5"/>
          <p:cNvSpPr>
            <a:spLocks noGrp="1"/>
          </p:cNvSpPr>
          <p:nvPr>
            <p:ph type="sldNum" sz="quarter" idx="4"/>
          </p:nvPr>
        </p:nvSpPr>
        <p:spPr>
          <a:xfrm>
            <a:off x="8018584" y="4841875"/>
            <a:ext cx="703385" cy="301625"/>
          </a:xfrm>
          <a:prstGeom prst="rect">
            <a:avLst/>
          </a:prstGeom>
        </p:spPr>
        <p:txBody>
          <a:bodyPr vert="horz" wrap="square" lIns="77925" tIns="38963" rIns="77925" bIns="38963" numCol="1" anchor="ctr" anchorCtr="0" compatLnSpc="1">
            <a:prstTxWarp prst="textNoShape">
              <a:avLst/>
            </a:prstTxWarp>
          </a:bodyPr>
          <a:lstStyle>
            <a:lvl1pPr algn="r">
              <a:spcBef>
                <a:spcPct val="0"/>
              </a:spcBef>
              <a:buFontTx/>
              <a:buNone/>
              <a:defRPr sz="500">
                <a:solidFill>
                  <a:srgbClr val="000000"/>
                </a:solidFill>
                <a:latin typeface="Baskerville" pitchFamily="-106" charset="0"/>
                <a:ea typeface="ＭＳ Ｐゴシック" pitchFamily="-106" charset="-128"/>
                <a:cs typeface="ＭＳ Ｐゴシック" pitchFamily="-106" charset="-128"/>
              </a:defRPr>
            </a:lvl1pPr>
          </a:lstStyle>
          <a:p>
            <a:pPr>
              <a:defRPr/>
            </a:pPr>
            <a:fld id="{8A25076A-2D1A-CD4E-BC77-FBC1FCF7F53E}" type="slidenum">
              <a:rPr lang="en-GB"/>
              <a:pPr>
                <a:defRPr/>
              </a:pPr>
              <a:t>‹#›</a:t>
            </a:fld>
            <a:endParaRPr lang="en-GB"/>
          </a:p>
        </p:txBody>
      </p:sp>
      <p:sp>
        <p:nvSpPr>
          <p:cNvPr id="1029" name="Text Placeholder 60"/>
          <p:cNvSpPr>
            <a:spLocks noGrp="1"/>
          </p:cNvSpPr>
          <p:nvPr>
            <p:ph type="body" idx="1"/>
          </p:nvPr>
        </p:nvSpPr>
        <p:spPr bwMode="auto">
          <a:xfrm>
            <a:off x="422031" y="1296591"/>
            <a:ext cx="8305800" cy="3524525"/>
          </a:xfrm>
          <a:prstGeom prst="rect">
            <a:avLst/>
          </a:prstGeom>
          <a:noFill/>
          <a:ln w="9525">
            <a:noFill/>
            <a:miter lim="800000"/>
            <a:headEnd/>
            <a:tailEnd/>
          </a:ln>
        </p:spPr>
        <p:txBody>
          <a:bodyPr vert="horz" wrap="square" lIns="77925" tIns="38963" rIns="77925" bIns="38963" numCol="1" anchor="t" anchorCtr="0" compatLnSpc="1">
            <a:prstTxWarp prst="textNoShape">
              <a:avLst/>
            </a:prstTxWarp>
          </a:body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smtClean="0"/>
              <a:t>styles</a:t>
            </a:r>
            <a:endParaRPr lang="da-DK" dirty="0" smtClean="0"/>
          </a:p>
          <a:p>
            <a:pPr lvl="0"/>
            <a:r>
              <a:rPr lang="da-DK" dirty="0" smtClean="0"/>
              <a:t>	</a:t>
            </a:r>
            <a:r>
              <a:rPr lang="da-DK" dirty="0" err="1" smtClean="0"/>
              <a:t>Second</a:t>
            </a:r>
            <a:r>
              <a:rPr lang="da-DK" dirty="0" smtClean="0"/>
              <a:t> </a:t>
            </a:r>
            <a:r>
              <a:rPr lang="da-DK" dirty="0" err="1" smtClean="0"/>
              <a:t>level</a:t>
            </a:r>
            <a:endParaRPr lang="da-DK" dirty="0" smtClean="0"/>
          </a:p>
          <a:p>
            <a:pPr lvl="0"/>
            <a:r>
              <a:rPr lang="da-DK" dirty="0" smtClean="0"/>
              <a:t>		</a:t>
            </a:r>
            <a:r>
              <a:rPr lang="da-DK" dirty="0" err="1" smtClean="0"/>
              <a:t>Third</a:t>
            </a:r>
            <a:r>
              <a:rPr lang="da-DK" dirty="0" smtClean="0"/>
              <a:t> </a:t>
            </a:r>
            <a:r>
              <a:rPr lang="da-DK" dirty="0" err="1" smtClean="0"/>
              <a:t>level</a:t>
            </a:r>
            <a:endParaRPr lang="da-DK" dirty="0" smtClean="0"/>
          </a:p>
          <a:p>
            <a:pPr lvl="0"/>
            <a:r>
              <a:rPr lang="da-DK" dirty="0" smtClean="0"/>
              <a:t>			</a:t>
            </a:r>
            <a:r>
              <a:rPr lang="da-DK" dirty="0" err="1" smtClean="0"/>
              <a:t>Fourth</a:t>
            </a:r>
            <a:r>
              <a:rPr lang="da-DK" dirty="0" smtClean="0"/>
              <a:t> </a:t>
            </a:r>
            <a:r>
              <a:rPr lang="da-DK" dirty="0" err="1" smtClean="0"/>
              <a:t>level</a:t>
            </a:r>
            <a:endParaRPr lang="da-DK" dirty="0" smtClean="0"/>
          </a:p>
          <a:p>
            <a:pPr lvl="0"/>
            <a:r>
              <a:rPr lang="da-DK" dirty="0" smtClean="0"/>
              <a:t>				</a:t>
            </a:r>
            <a:r>
              <a:rPr lang="da-DK" dirty="0" err="1" smtClean="0"/>
              <a:t>Fifth</a:t>
            </a:r>
            <a:r>
              <a:rPr lang="da-DK" dirty="0" smtClean="0"/>
              <a:t> </a:t>
            </a:r>
            <a:r>
              <a:rPr lang="da-DK" dirty="0" err="1" smtClean="0"/>
              <a:t>level</a:t>
            </a:r>
            <a:r>
              <a:rPr lang="da-DK" dirty="0" smtClean="0"/>
              <a:t> </a:t>
            </a:r>
            <a:endParaRPr lang="en-US" dirty="0"/>
          </a:p>
        </p:txBody>
      </p:sp>
      <p:grpSp>
        <p:nvGrpSpPr>
          <p:cNvPr id="224" name="Group 223"/>
          <p:cNvGrpSpPr/>
          <p:nvPr userDrawn="1"/>
        </p:nvGrpSpPr>
        <p:grpSpPr>
          <a:xfrm>
            <a:off x="419100" y="-292101"/>
            <a:ext cx="8311419" cy="228601"/>
            <a:chOff x="454025" y="-389468"/>
            <a:chExt cx="9004037" cy="304801"/>
          </a:xfrm>
        </p:grpSpPr>
        <p:cxnSp>
          <p:nvCxnSpPr>
            <p:cNvPr id="1036" name="Straight Connector 19"/>
            <p:cNvCxnSpPr>
              <a:cxnSpLocks noChangeShapeType="1"/>
            </p:cNvCxnSpPr>
            <p:nvPr userDrawn="1"/>
          </p:nvCxnSpPr>
          <p:spPr bwMode="auto">
            <a:xfrm rot="5400000" flipH="1" flipV="1">
              <a:off x="318736" y="-243550"/>
              <a:ext cx="272170" cy="1588"/>
            </a:xfrm>
            <a:prstGeom prst="line">
              <a:avLst/>
            </a:prstGeom>
            <a:noFill/>
            <a:ln w="3175" cap="flat" cmpd="sng" algn="ctr">
              <a:solidFill>
                <a:schemeClr val="bg1"/>
              </a:solidFill>
              <a:prstDash val="solid"/>
              <a:round/>
              <a:headEnd type="none" w="med" len="med"/>
              <a:tailEnd type="none" w="med" len="med"/>
            </a:ln>
          </p:spPr>
        </p:cxnSp>
        <p:cxnSp>
          <p:nvCxnSpPr>
            <p:cNvPr id="1039" name="Straight Connector 22"/>
            <p:cNvCxnSpPr>
              <a:cxnSpLocks noChangeShapeType="1"/>
            </p:cNvCxnSpPr>
            <p:nvPr userDrawn="1"/>
          </p:nvCxnSpPr>
          <p:spPr bwMode="auto">
            <a:xfrm rot="5400000" flipH="1" flipV="1">
              <a:off x="9316368" y="-239388"/>
              <a:ext cx="281941" cy="1447"/>
            </a:xfrm>
            <a:prstGeom prst="line">
              <a:avLst/>
            </a:prstGeom>
            <a:noFill/>
            <a:ln w="3175" cap="flat" cmpd="sng" algn="ctr">
              <a:solidFill>
                <a:schemeClr val="bg1"/>
              </a:solidFill>
              <a:prstDash val="solid"/>
              <a:round/>
              <a:headEnd type="none" w="med" len="med"/>
              <a:tailEnd type="none" w="med" len="med"/>
            </a:ln>
          </p:spPr>
        </p:cxnSp>
        <p:grpSp>
          <p:nvGrpSpPr>
            <p:cNvPr id="158" name="Group 157"/>
            <p:cNvGrpSpPr/>
            <p:nvPr userDrawn="1"/>
          </p:nvGrpSpPr>
          <p:grpSpPr>
            <a:xfrm>
              <a:off x="3461545" y="-245478"/>
              <a:ext cx="2990055" cy="160811"/>
              <a:chOff x="3461545" y="-218916"/>
              <a:chExt cx="2990055" cy="254372"/>
            </a:xfrm>
          </p:grpSpPr>
          <p:cxnSp>
            <p:nvCxnSpPr>
              <p:cNvPr id="64" name="Straight Connector 63"/>
              <p:cNvCxnSpPr/>
              <p:nvPr userDrawn="1"/>
            </p:nvCxnSpPr>
            <p:spPr bwMode="auto">
              <a:xfrm rot="5400000">
                <a:off x="3335550" y="-92921"/>
                <a:ext cx="253578" cy="1588"/>
              </a:xfrm>
              <a:prstGeom prst="line">
                <a:avLst/>
              </a:prstGeom>
              <a:noFill/>
              <a:ln w="3175" cap="flat" cmpd="sng" algn="ctr">
                <a:solidFill>
                  <a:schemeClr val="bg1"/>
                </a:solidFill>
                <a:prstDash val="solid"/>
                <a:round/>
                <a:headEnd type="none" w="med" len="med"/>
                <a:tailEnd type="none" w="med" len="med"/>
              </a:ln>
            </p:spPr>
          </p:cxnSp>
          <p:cxnSp>
            <p:nvCxnSpPr>
              <p:cNvPr id="65" name="Straight Connector 64"/>
              <p:cNvCxnSpPr/>
              <p:nvPr userDrawn="1"/>
            </p:nvCxnSpPr>
            <p:spPr bwMode="auto">
              <a:xfrm rot="5400000">
                <a:off x="6323620" y="-92524"/>
                <a:ext cx="254372" cy="1588"/>
              </a:xfrm>
              <a:prstGeom prst="line">
                <a:avLst/>
              </a:prstGeom>
              <a:noFill/>
              <a:ln w="3175" cap="flat" cmpd="sng" algn="ctr">
                <a:solidFill>
                  <a:schemeClr val="bg1"/>
                </a:solidFill>
                <a:prstDash val="solid"/>
                <a:round/>
                <a:headEnd type="none" w="med" len="med"/>
                <a:tailEnd type="none" w="med" len="med"/>
              </a:ln>
            </p:spPr>
          </p:cxnSp>
        </p:grpSp>
        <p:sp>
          <p:nvSpPr>
            <p:cNvPr id="46" name="Rectangle 45"/>
            <p:cNvSpPr/>
            <p:nvPr userDrawn="1"/>
          </p:nvSpPr>
          <p:spPr bwMode="auto">
            <a:xfrm>
              <a:off x="534192" y="-379636"/>
              <a:ext cx="2094708" cy="78223"/>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cxnSp>
          <p:nvCxnSpPr>
            <p:cNvPr id="50" name="Straight Connector 49"/>
            <p:cNvCxnSpPr/>
            <p:nvPr userDrawn="1"/>
          </p:nvCxnSpPr>
          <p:spPr bwMode="auto">
            <a:xfrm rot="5400000">
              <a:off x="4888628" y="-312368"/>
              <a:ext cx="133501" cy="1588"/>
            </a:xfrm>
            <a:prstGeom prst="line">
              <a:avLst/>
            </a:prstGeom>
            <a:noFill/>
            <a:ln w="3175" cap="flat" cmpd="sng" algn="ctr">
              <a:solidFill>
                <a:srgbClr val="FFFFFF"/>
              </a:solidFill>
              <a:prstDash val="solid"/>
              <a:round/>
              <a:headEnd type="none" w="med" len="med"/>
              <a:tailEnd type="none" w="med" len="med"/>
            </a:ln>
          </p:spPr>
        </p:cxnSp>
        <p:cxnSp>
          <p:nvCxnSpPr>
            <p:cNvPr id="55" name="Straight Connector 54"/>
            <p:cNvCxnSpPr/>
            <p:nvPr userDrawn="1"/>
          </p:nvCxnSpPr>
          <p:spPr bwMode="auto">
            <a:xfrm rot="5400000">
              <a:off x="7134298" y="-318367"/>
              <a:ext cx="143789" cy="1588"/>
            </a:xfrm>
            <a:prstGeom prst="line">
              <a:avLst/>
            </a:prstGeom>
            <a:noFill/>
            <a:ln w="3175" cap="flat" cmpd="sng" algn="ctr">
              <a:solidFill>
                <a:srgbClr val="FFFFFF"/>
              </a:solidFill>
              <a:prstDash val="solid"/>
              <a:round/>
              <a:headEnd type="none" w="med" len="med"/>
              <a:tailEnd type="none" w="med" len="med"/>
            </a:ln>
          </p:spPr>
        </p:cxnSp>
        <p:cxnSp>
          <p:nvCxnSpPr>
            <p:cNvPr id="56" name="Straight Connector 55"/>
            <p:cNvCxnSpPr/>
            <p:nvPr userDrawn="1"/>
          </p:nvCxnSpPr>
          <p:spPr bwMode="auto">
            <a:xfrm rot="5400000">
              <a:off x="2635225" y="-318267"/>
              <a:ext cx="143989" cy="1588"/>
            </a:xfrm>
            <a:prstGeom prst="line">
              <a:avLst/>
            </a:prstGeom>
            <a:noFill/>
            <a:ln w="3175" cap="flat" cmpd="sng" algn="ctr">
              <a:solidFill>
                <a:srgbClr val="FFFFFF"/>
              </a:solidFill>
              <a:prstDash val="solid"/>
              <a:round/>
              <a:headEnd type="none" w="med" len="med"/>
              <a:tailEnd type="none" w="med" len="med"/>
            </a:ln>
          </p:spPr>
        </p:cxnSp>
        <p:sp>
          <p:nvSpPr>
            <p:cNvPr id="141" name="Rectangle 140"/>
            <p:cNvSpPr/>
            <p:nvPr userDrawn="1"/>
          </p:nvSpPr>
          <p:spPr bwMode="auto">
            <a:xfrm>
              <a:off x="2781300" y="-379636"/>
              <a:ext cx="2094709" cy="78223"/>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142" name="Rectangle 141"/>
            <p:cNvSpPr/>
            <p:nvPr userDrawn="1"/>
          </p:nvSpPr>
          <p:spPr bwMode="auto">
            <a:xfrm>
              <a:off x="5030521" y="-379636"/>
              <a:ext cx="2098941" cy="78223"/>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143" name="Rectangle 142"/>
            <p:cNvSpPr/>
            <p:nvPr userDrawn="1"/>
          </p:nvSpPr>
          <p:spPr bwMode="auto">
            <a:xfrm>
              <a:off x="7280275" y="-379636"/>
              <a:ext cx="2100792" cy="78223"/>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cxnSp>
          <p:nvCxnSpPr>
            <p:cNvPr id="147" name="Straight Connector 146"/>
            <p:cNvCxnSpPr/>
            <p:nvPr userDrawn="1"/>
          </p:nvCxnSpPr>
          <p:spPr bwMode="auto">
            <a:xfrm>
              <a:off x="454025" y="-247650"/>
              <a:ext cx="9003242" cy="3481"/>
            </a:xfrm>
            <a:prstGeom prst="line">
              <a:avLst/>
            </a:prstGeom>
            <a:noFill/>
            <a:ln w="3175" cap="flat" cmpd="sng" algn="ctr">
              <a:solidFill>
                <a:srgbClr val="FFFFFF"/>
              </a:solidFill>
              <a:prstDash val="solid"/>
              <a:round/>
              <a:headEnd type="none" w="med" len="med"/>
              <a:tailEnd type="none" w="med" len="med"/>
            </a:ln>
          </p:spPr>
        </p:cxnSp>
        <p:sp>
          <p:nvSpPr>
            <p:cNvPr id="154" name="Rectangle 153"/>
            <p:cNvSpPr/>
            <p:nvPr userDrawn="1"/>
          </p:nvSpPr>
          <p:spPr bwMode="auto">
            <a:xfrm>
              <a:off x="534193" y="-184197"/>
              <a:ext cx="2847182" cy="78554"/>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155" name="Rectangle 154"/>
            <p:cNvSpPr/>
            <p:nvPr userDrawn="1"/>
          </p:nvSpPr>
          <p:spPr bwMode="auto">
            <a:xfrm>
              <a:off x="3533775" y="-184197"/>
              <a:ext cx="2843213" cy="78554"/>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156" name="Rectangle 155"/>
            <p:cNvSpPr/>
            <p:nvPr userDrawn="1"/>
          </p:nvSpPr>
          <p:spPr bwMode="auto">
            <a:xfrm>
              <a:off x="6534150" y="-184197"/>
              <a:ext cx="2844800" cy="78554"/>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grpSp>
      <p:grpSp>
        <p:nvGrpSpPr>
          <p:cNvPr id="242" name="Group 241"/>
          <p:cNvGrpSpPr/>
          <p:nvPr userDrawn="1"/>
        </p:nvGrpSpPr>
        <p:grpSpPr>
          <a:xfrm>
            <a:off x="-450886" y="326233"/>
            <a:ext cx="380548" cy="4495204"/>
            <a:chOff x="-488460" y="434977"/>
            <a:chExt cx="412260" cy="5993605"/>
          </a:xfrm>
        </p:grpSpPr>
        <p:cxnSp>
          <p:nvCxnSpPr>
            <p:cNvPr id="164" name="Straight Connector 163"/>
            <p:cNvCxnSpPr/>
            <p:nvPr userDrawn="1"/>
          </p:nvCxnSpPr>
          <p:spPr bwMode="auto">
            <a:xfrm rot="5400000">
              <a:off x="-2733766" y="4076669"/>
              <a:ext cx="4702727" cy="1099"/>
            </a:xfrm>
            <a:prstGeom prst="line">
              <a:avLst/>
            </a:prstGeom>
            <a:noFill/>
            <a:ln w="3175" cap="flat" cmpd="sng" algn="ctr">
              <a:solidFill>
                <a:srgbClr val="FFFFFF"/>
              </a:solidFill>
              <a:prstDash val="solid"/>
              <a:round/>
              <a:headEnd type="none" w="med" len="med"/>
              <a:tailEnd type="none" w="med" len="med"/>
            </a:ln>
          </p:spPr>
        </p:cxnSp>
        <p:cxnSp>
          <p:nvCxnSpPr>
            <p:cNvPr id="167" name="Straight Connector 166"/>
            <p:cNvCxnSpPr/>
            <p:nvPr userDrawn="1"/>
          </p:nvCxnSpPr>
          <p:spPr bwMode="auto">
            <a:xfrm>
              <a:off x="-488460" y="1725062"/>
              <a:ext cx="228597" cy="1588"/>
            </a:xfrm>
            <a:prstGeom prst="line">
              <a:avLst/>
            </a:prstGeom>
            <a:noFill/>
            <a:ln w="3175" cap="flat" cmpd="sng" algn="ctr">
              <a:solidFill>
                <a:srgbClr val="FFFFFF"/>
              </a:solidFill>
              <a:prstDash val="solid"/>
              <a:round/>
              <a:headEnd type="none" w="med" len="med"/>
              <a:tailEnd type="none" w="med" len="med"/>
            </a:ln>
          </p:spPr>
        </p:cxnSp>
        <p:cxnSp>
          <p:nvCxnSpPr>
            <p:cNvPr id="169" name="Straight Connector 168"/>
            <p:cNvCxnSpPr/>
            <p:nvPr userDrawn="1"/>
          </p:nvCxnSpPr>
          <p:spPr bwMode="auto">
            <a:xfrm>
              <a:off x="-488460" y="434977"/>
              <a:ext cx="412260" cy="1588"/>
            </a:xfrm>
            <a:prstGeom prst="line">
              <a:avLst/>
            </a:prstGeom>
            <a:noFill/>
            <a:ln w="3175" cap="flat" cmpd="sng" algn="ctr">
              <a:solidFill>
                <a:srgbClr val="FFFFFF"/>
              </a:solidFill>
              <a:prstDash val="solid"/>
              <a:round/>
              <a:headEnd type="none" w="med" len="med"/>
              <a:tailEnd type="none" w="med" len="med"/>
            </a:ln>
          </p:spPr>
        </p:cxnSp>
        <p:cxnSp>
          <p:nvCxnSpPr>
            <p:cNvPr id="172" name="Straight Connector 171"/>
            <p:cNvCxnSpPr/>
            <p:nvPr userDrawn="1"/>
          </p:nvCxnSpPr>
          <p:spPr bwMode="auto">
            <a:xfrm>
              <a:off x="-488460" y="6426199"/>
              <a:ext cx="228597" cy="1588"/>
            </a:xfrm>
            <a:prstGeom prst="line">
              <a:avLst/>
            </a:prstGeom>
            <a:noFill/>
            <a:ln w="3175" cap="flat" cmpd="sng" algn="ctr">
              <a:solidFill>
                <a:srgbClr val="FFFFFF"/>
              </a:solidFill>
              <a:prstDash val="solid"/>
              <a:round/>
              <a:headEnd type="none" w="med" len="med"/>
              <a:tailEnd type="none" w="med" len="med"/>
            </a:ln>
          </p:spPr>
        </p:cxnSp>
        <p:cxnSp>
          <p:nvCxnSpPr>
            <p:cNvPr id="205" name="Straight Connector 204"/>
            <p:cNvCxnSpPr/>
            <p:nvPr userDrawn="1"/>
          </p:nvCxnSpPr>
          <p:spPr bwMode="auto">
            <a:xfrm>
              <a:off x="-488460" y="3430588"/>
              <a:ext cx="228597" cy="1588"/>
            </a:xfrm>
            <a:prstGeom prst="line">
              <a:avLst/>
            </a:prstGeom>
            <a:noFill/>
            <a:ln w="3175" cap="flat" cmpd="sng" algn="ctr">
              <a:solidFill>
                <a:srgbClr val="FFFFFF"/>
              </a:solidFill>
              <a:prstDash val="solid"/>
              <a:round/>
              <a:headEnd type="none" w="med" len="med"/>
              <a:tailEnd type="none" w="med" len="med"/>
            </a:ln>
          </p:spPr>
        </p:cxnSp>
        <p:cxnSp>
          <p:nvCxnSpPr>
            <p:cNvPr id="206" name="Straight Connector 205"/>
            <p:cNvCxnSpPr/>
            <p:nvPr userDrawn="1"/>
          </p:nvCxnSpPr>
          <p:spPr bwMode="auto">
            <a:xfrm>
              <a:off x="-488460" y="5144295"/>
              <a:ext cx="228597" cy="1588"/>
            </a:xfrm>
            <a:prstGeom prst="line">
              <a:avLst/>
            </a:prstGeom>
            <a:noFill/>
            <a:ln w="3175" cap="flat" cmpd="sng" algn="ctr">
              <a:solidFill>
                <a:srgbClr val="FFFFFF"/>
              </a:solidFill>
              <a:prstDash val="solid"/>
              <a:round/>
              <a:headEnd type="none" w="med" len="med"/>
              <a:tailEnd type="none" w="med" len="med"/>
            </a:ln>
          </p:spPr>
        </p:cxnSp>
        <p:sp>
          <p:nvSpPr>
            <p:cNvPr id="207" name="Rectangle 206"/>
            <p:cNvSpPr/>
            <p:nvPr userDrawn="1"/>
          </p:nvSpPr>
          <p:spPr bwMode="auto">
            <a:xfrm>
              <a:off x="-270486" y="1724025"/>
              <a:ext cx="82263" cy="4704129"/>
            </a:xfrm>
            <a:prstGeom prst="rect">
              <a:avLst/>
            </a:prstGeom>
            <a:solidFill>
              <a:schemeClr val="bg1"/>
            </a:solidFill>
            <a:ln w="9525">
              <a:noFill/>
              <a:round/>
              <a:headEnd/>
              <a:tailEnd/>
            </a:ln>
          </p:spPr>
          <p:txBody>
            <a:bodyPr lIns="72000" tIns="36000" rIns="72000" bIns="36000" rtlCol="0" anchor="ctr">
              <a:prstTxWarp prst="textNoShape">
                <a:avLst/>
              </a:prstTxWarp>
              <a:noAutofit/>
            </a:bodyPr>
            <a:lstStyle/>
            <a:p>
              <a:pPr algn="ctr" defTabSz="389626">
                <a:lnSpc>
                  <a:spcPct val="112000"/>
                </a:lnSpc>
                <a:spcBef>
                  <a:spcPts val="0"/>
                </a:spcBef>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209" name="Rectangle 208"/>
            <p:cNvSpPr/>
            <p:nvPr userDrawn="1"/>
          </p:nvSpPr>
          <p:spPr bwMode="auto">
            <a:xfrm>
              <a:off x="-166077" y="3445845"/>
              <a:ext cx="89877" cy="2982309"/>
            </a:xfrm>
            <a:prstGeom prst="rect">
              <a:avLst/>
            </a:prstGeom>
            <a:solidFill>
              <a:schemeClr val="bg1"/>
            </a:solidFill>
            <a:ln w="9525">
              <a:noFill/>
              <a:round/>
              <a:headEnd/>
              <a:tailEnd/>
            </a:ln>
          </p:spPr>
          <p:txBody>
            <a:bodyPr lIns="72000" tIns="36000" rIns="72000" bIns="36000" rtlCol="0" anchor="ctr">
              <a:prstTxWarp prst="textNoShape">
                <a:avLst/>
              </a:prstTxWarp>
              <a:noAutofit/>
            </a:bodyPr>
            <a:lstStyle/>
            <a:p>
              <a:pPr algn="ctr" defTabSz="389626">
                <a:lnSpc>
                  <a:spcPct val="112000"/>
                </a:lnSpc>
                <a:spcBef>
                  <a:spcPts val="0"/>
                </a:spcBef>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210" name="Rectangle 209"/>
            <p:cNvSpPr/>
            <p:nvPr userDrawn="1"/>
          </p:nvSpPr>
          <p:spPr bwMode="auto">
            <a:xfrm>
              <a:off x="-164978" y="1724025"/>
              <a:ext cx="88778" cy="1706563"/>
            </a:xfrm>
            <a:prstGeom prst="rect">
              <a:avLst/>
            </a:prstGeom>
            <a:solidFill>
              <a:schemeClr val="bg1"/>
            </a:solidFill>
            <a:ln w="9525">
              <a:noFill/>
              <a:round/>
              <a:headEnd/>
              <a:tailEnd/>
            </a:ln>
          </p:spPr>
          <p:txBody>
            <a:bodyPr lIns="72000" tIns="36000" rIns="72000" bIns="36000" rtlCol="0" anchor="ctr">
              <a:prstTxWarp prst="textNoShape">
                <a:avLst/>
              </a:prstTxWarp>
              <a:noAutofit/>
            </a:bodyPr>
            <a:lstStyle/>
            <a:p>
              <a:pPr algn="ctr" defTabSz="389626">
                <a:lnSpc>
                  <a:spcPct val="112000"/>
                </a:lnSpc>
                <a:spcBef>
                  <a:spcPts val="0"/>
                </a:spcBef>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grpSp>
      <p:grpSp>
        <p:nvGrpSpPr>
          <p:cNvPr id="225" name="Group 224"/>
          <p:cNvGrpSpPr/>
          <p:nvPr userDrawn="1"/>
        </p:nvGrpSpPr>
        <p:grpSpPr>
          <a:xfrm>
            <a:off x="419100" y="5229225"/>
            <a:ext cx="8311419" cy="228601"/>
            <a:chOff x="454025" y="-389468"/>
            <a:chExt cx="9004037" cy="304801"/>
          </a:xfrm>
        </p:grpSpPr>
        <p:cxnSp>
          <p:nvCxnSpPr>
            <p:cNvPr id="226" name="Straight Connector 19"/>
            <p:cNvCxnSpPr>
              <a:cxnSpLocks noChangeShapeType="1"/>
            </p:cNvCxnSpPr>
            <p:nvPr userDrawn="1"/>
          </p:nvCxnSpPr>
          <p:spPr bwMode="auto">
            <a:xfrm rot="5400000" flipH="1" flipV="1">
              <a:off x="318736" y="-243550"/>
              <a:ext cx="272170" cy="1588"/>
            </a:xfrm>
            <a:prstGeom prst="line">
              <a:avLst/>
            </a:prstGeom>
            <a:noFill/>
            <a:ln w="3175" cap="flat" cmpd="sng" algn="ctr">
              <a:solidFill>
                <a:schemeClr val="bg1"/>
              </a:solidFill>
              <a:prstDash val="solid"/>
              <a:round/>
              <a:headEnd type="none" w="med" len="med"/>
              <a:tailEnd type="none" w="med" len="med"/>
            </a:ln>
          </p:spPr>
        </p:cxnSp>
        <p:cxnSp>
          <p:nvCxnSpPr>
            <p:cNvPr id="227" name="Straight Connector 22"/>
            <p:cNvCxnSpPr>
              <a:cxnSpLocks noChangeShapeType="1"/>
            </p:cNvCxnSpPr>
            <p:nvPr userDrawn="1"/>
          </p:nvCxnSpPr>
          <p:spPr bwMode="auto">
            <a:xfrm rot="5400000" flipH="1" flipV="1">
              <a:off x="9316368" y="-239388"/>
              <a:ext cx="281941" cy="1447"/>
            </a:xfrm>
            <a:prstGeom prst="line">
              <a:avLst/>
            </a:prstGeom>
            <a:noFill/>
            <a:ln w="3175" cap="flat" cmpd="sng" algn="ctr">
              <a:solidFill>
                <a:schemeClr val="bg1"/>
              </a:solidFill>
              <a:prstDash val="solid"/>
              <a:round/>
              <a:headEnd type="none" w="med" len="med"/>
              <a:tailEnd type="none" w="med" len="med"/>
            </a:ln>
          </p:spPr>
        </p:cxnSp>
        <p:grpSp>
          <p:nvGrpSpPr>
            <p:cNvPr id="228" name="Group 227"/>
            <p:cNvGrpSpPr/>
            <p:nvPr userDrawn="1"/>
          </p:nvGrpSpPr>
          <p:grpSpPr>
            <a:xfrm>
              <a:off x="3461545" y="-245478"/>
              <a:ext cx="2990055" cy="160811"/>
              <a:chOff x="3461545" y="-218916"/>
              <a:chExt cx="2990055" cy="254372"/>
            </a:xfrm>
          </p:grpSpPr>
          <p:cxnSp>
            <p:nvCxnSpPr>
              <p:cNvPr id="240" name="Straight Connector 239"/>
              <p:cNvCxnSpPr/>
              <p:nvPr userDrawn="1"/>
            </p:nvCxnSpPr>
            <p:spPr bwMode="auto">
              <a:xfrm rot="5400000">
                <a:off x="3335550" y="-92921"/>
                <a:ext cx="253578" cy="1588"/>
              </a:xfrm>
              <a:prstGeom prst="line">
                <a:avLst/>
              </a:prstGeom>
              <a:noFill/>
              <a:ln w="3175" cap="flat" cmpd="sng" algn="ctr">
                <a:solidFill>
                  <a:schemeClr val="bg1"/>
                </a:solidFill>
                <a:prstDash val="solid"/>
                <a:round/>
                <a:headEnd type="none" w="med" len="med"/>
                <a:tailEnd type="none" w="med" len="med"/>
              </a:ln>
            </p:spPr>
          </p:cxnSp>
          <p:cxnSp>
            <p:nvCxnSpPr>
              <p:cNvPr id="241" name="Straight Connector 240"/>
              <p:cNvCxnSpPr/>
              <p:nvPr userDrawn="1"/>
            </p:nvCxnSpPr>
            <p:spPr bwMode="auto">
              <a:xfrm rot="5400000">
                <a:off x="6323620" y="-92524"/>
                <a:ext cx="254372" cy="1588"/>
              </a:xfrm>
              <a:prstGeom prst="line">
                <a:avLst/>
              </a:prstGeom>
              <a:noFill/>
              <a:ln w="3175" cap="flat" cmpd="sng" algn="ctr">
                <a:solidFill>
                  <a:schemeClr val="bg1"/>
                </a:solidFill>
                <a:prstDash val="solid"/>
                <a:round/>
                <a:headEnd type="none" w="med" len="med"/>
                <a:tailEnd type="none" w="med" len="med"/>
              </a:ln>
            </p:spPr>
          </p:cxnSp>
        </p:grpSp>
        <p:sp>
          <p:nvSpPr>
            <p:cNvPr id="229" name="Rectangle 228"/>
            <p:cNvSpPr/>
            <p:nvPr userDrawn="1"/>
          </p:nvSpPr>
          <p:spPr bwMode="auto">
            <a:xfrm>
              <a:off x="534192" y="-379636"/>
              <a:ext cx="2094708" cy="78223"/>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cxnSp>
          <p:nvCxnSpPr>
            <p:cNvPr id="230" name="Straight Connector 229"/>
            <p:cNvCxnSpPr/>
            <p:nvPr userDrawn="1"/>
          </p:nvCxnSpPr>
          <p:spPr bwMode="auto">
            <a:xfrm rot="5400000">
              <a:off x="4888628" y="-312368"/>
              <a:ext cx="133501" cy="1588"/>
            </a:xfrm>
            <a:prstGeom prst="line">
              <a:avLst/>
            </a:prstGeom>
            <a:noFill/>
            <a:ln w="3175" cap="flat" cmpd="sng" algn="ctr">
              <a:solidFill>
                <a:srgbClr val="FFFFFF"/>
              </a:solidFill>
              <a:prstDash val="solid"/>
              <a:round/>
              <a:headEnd type="none" w="med" len="med"/>
              <a:tailEnd type="none" w="med" len="med"/>
            </a:ln>
          </p:spPr>
        </p:cxnSp>
        <p:cxnSp>
          <p:nvCxnSpPr>
            <p:cNvPr id="231" name="Straight Connector 230"/>
            <p:cNvCxnSpPr/>
            <p:nvPr userDrawn="1"/>
          </p:nvCxnSpPr>
          <p:spPr bwMode="auto">
            <a:xfrm rot="5400000">
              <a:off x="7134298" y="-318367"/>
              <a:ext cx="143789" cy="1588"/>
            </a:xfrm>
            <a:prstGeom prst="line">
              <a:avLst/>
            </a:prstGeom>
            <a:noFill/>
            <a:ln w="3175" cap="flat" cmpd="sng" algn="ctr">
              <a:solidFill>
                <a:srgbClr val="FFFFFF"/>
              </a:solidFill>
              <a:prstDash val="solid"/>
              <a:round/>
              <a:headEnd type="none" w="med" len="med"/>
              <a:tailEnd type="none" w="med" len="med"/>
            </a:ln>
          </p:spPr>
        </p:cxnSp>
        <p:cxnSp>
          <p:nvCxnSpPr>
            <p:cNvPr id="232" name="Straight Connector 231"/>
            <p:cNvCxnSpPr/>
            <p:nvPr userDrawn="1"/>
          </p:nvCxnSpPr>
          <p:spPr bwMode="auto">
            <a:xfrm rot="5400000">
              <a:off x="2635225" y="-318267"/>
              <a:ext cx="143989" cy="1588"/>
            </a:xfrm>
            <a:prstGeom prst="line">
              <a:avLst/>
            </a:prstGeom>
            <a:noFill/>
            <a:ln w="3175" cap="flat" cmpd="sng" algn="ctr">
              <a:solidFill>
                <a:srgbClr val="FFFFFF"/>
              </a:solidFill>
              <a:prstDash val="solid"/>
              <a:round/>
              <a:headEnd type="none" w="med" len="med"/>
              <a:tailEnd type="none" w="med" len="med"/>
            </a:ln>
          </p:spPr>
        </p:cxnSp>
        <p:sp>
          <p:nvSpPr>
            <p:cNvPr id="233" name="Rectangle 232"/>
            <p:cNvSpPr/>
            <p:nvPr userDrawn="1"/>
          </p:nvSpPr>
          <p:spPr bwMode="auto">
            <a:xfrm>
              <a:off x="2781300" y="-379636"/>
              <a:ext cx="2094709" cy="78223"/>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234" name="Rectangle 233"/>
            <p:cNvSpPr/>
            <p:nvPr userDrawn="1"/>
          </p:nvSpPr>
          <p:spPr bwMode="auto">
            <a:xfrm>
              <a:off x="5030521" y="-379636"/>
              <a:ext cx="2098941" cy="78223"/>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235" name="Rectangle 234"/>
            <p:cNvSpPr/>
            <p:nvPr userDrawn="1"/>
          </p:nvSpPr>
          <p:spPr bwMode="auto">
            <a:xfrm>
              <a:off x="7280275" y="-379636"/>
              <a:ext cx="2100792" cy="78223"/>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cxnSp>
          <p:nvCxnSpPr>
            <p:cNvPr id="236" name="Straight Connector 235"/>
            <p:cNvCxnSpPr/>
            <p:nvPr userDrawn="1"/>
          </p:nvCxnSpPr>
          <p:spPr bwMode="auto">
            <a:xfrm>
              <a:off x="454025" y="-247650"/>
              <a:ext cx="9003242" cy="3481"/>
            </a:xfrm>
            <a:prstGeom prst="line">
              <a:avLst/>
            </a:prstGeom>
            <a:noFill/>
            <a:ln w="3175" cap="flat" cmpd="sng" algn="ctr">
              <a:solidFill>
                <a:srgbClr val="FFFFFF"/>
              </a:solidFill>
              <a:prstDash val="solid"/>
              <a:round/>
              <a:headEnd type="none" w="med" len="med"/>
              <a:tailEnd type="none" w="med" len="med"/>
            </a:ln>
          </p:spPr>
        </p:cxnSp>
        <p:sp>
          <p:nvSpPr>
            <p:cNvPr id="237" name="Rectangle 236"/>
            <p:cNvSpPr/>
            <p:nvPr userDrawn="1"/>
          </p:nvSpPr>
          <p:spPr bwMode="auto">
            <a:xfrm>
              <a:off x="534193" y="-184197"/>
              <a:ext cx="2847182" cy="78554"/>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238" name="Rectangle 237"/>
            <p:cNvSpPr/>
            <p:nvPr userDrawn="1"/>
          </p:nvSpPr>
          <p:spPr bwMode="auto">
            <a:xfrm>
              <a:off x="3533775" y="-184197"/>
              <a:ext cx="2843213" cy="78554"/>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239" name="Rectangle 238"/>
            <p:cNvSpPr/>
            <p:nvPr userDrawn="1"/>
          </p:nvSpPr>
          <p:spPr bwMode="auto">
            <a:xfrm>
              <a:off x="6534150" y="-184197"/>
              <a:ext cx="2844800" cy="78554"/>
            </a:xfrm>
            <a:prstGeom prst="rect">
              <a:avLst/>
            </a:prstGeom>
            <a:solidFill>
              <a:srgbClr val="FFFFFF"/>
            </a:solidFill>
            <a:ln w="9525" cap="flat" cmpd="sng" algn="ctr">
              <a:noFill/>
              <a:prstDash val="dash"/>
              <a:round/>
              <a:headEnd type="none" w="med" len="med"/>
              <a:tailEnd type="none" w="med" len="med"/>
            </a:ln>
          </p:spPr>
          <p:txBody>
            <a:bodyPr rtlCol="0" anchor="ctr">
              <a:prstTxWarp prst="textNoShape">
                <a:avLst/>
              </a:prstTxWarp>
            </a:bodyPr>
            <a:lstStyle/>
            <a:p>
              <a:pPr algn="ctr" defTabSz="389626">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grpSp>
      <p:grpSp>
        <p:nvGrpSpPr>
          <p:cNvPr id="243" name="Group 242"/>
          <p:cNvGrpSpPr/>
          <p:nvPr userDrawn="1"/>
        </p:nvGrpSpPr>
        <p:grpSpPr>
          <a:xfrm flipH="1">
            <a:off x="9255821" y="326233"/>
            <a:ext cx="380548" cy="4495204"/>
            <a:chOff x="-488460" y="434977"/>
            <a:chExt cx="412260" cy="5993605"/>
          </a:xfrm>
        </p:grpSpPr>
        <p:cxnSp>
          <p:nvCxnSpPr>
            <p:cNvPr id="244" name="Straight Connector 243"/>
            <p:cNvCxnSpPr/>
            <p:nvPr userDrawn="1"/>
          </p:nvCxnSpPr>
          <p:spPr bwMode="auto">
            <a:xfrm rot="5400000">
              <a:off x="-2733766" y="4076669"/>
              <a:ext cx="4702727" cy="1099"/>
            </a:xfrm>
            <a:prstGeom prst="line">
              <a:avLst/>
            </a:prstGeom>
            <a:noFill/>
            <a:ln w="3175" cap="flat" cmpd="sng" algn="ctr">
              <a:solidFill>
                <a:srgbClr val="FFFFFF"/>
              </a:solidFill>
              <a:prstDash val="solid"/>
              <a:round/>
              <a:headEnd type="none" w="med" len="med"/>
              <a:tailEnd type="none" w="med" len="med"/>
            </a:ln>
          </p:spPr>
        </p:cxnSp>
        <p:cxnSp>
          <p:nvCxnSpPr>
            <p:cNvPr id="245" name="Straight Connector 244"/>
            <p:cNvCxnSpPr/>
            <p:nvPr userDrawn="1"/>
          </p:nvCxnSpPr>
          <p:spPr bwMode="auto">
            <a:xfrm>
              <a:off x="-488460" y="1725062"/>
              <a:ext cx="228597" cy="1588"/>
            </a:xfrm>
            <a:prstGeom prst="line">
              <a:avLst/>
            </a:prstGeom>
            <a:noFill/>
            <a:ln w="3175" cap="flat" cmpd="sng" algn="ctr">
              <a:solidFill>
                <a:srgbClr val="FFFFFF"/>
              </a:solidFill>
              <a:prstDash val="solid"/>
              <a:round/>
              <a:headEnd type="none" w="med" len="med"/>
              <a:tailEnd type="none" w="med" len="med"/>
            </a:ln>
          </p:spPr>
        </p:cxnSp>
        <p:cxnSp>
          <p:nvCxnSpPr>
            <p:cNvPr id="246" name="Straight Connector 245"/>
            <p:cNvCxnSpPr/>
            <p:nvPr userDrawn="1"/>
          </p:nvCxnSpPr>
          <p:spPr bwMode="auto">
            <a:xfrm>
              <a:off x="-488460" y="434977"/>
              <a:ext cx="412260" cy="1588"/>
            </a:xfrm>
            <a:prstGeom prst="line">
              <a:avLst/>
            </a:prstGeom>
            <a:noFill/>
            <a:ln w="3175" cap="flat" cmpd="sng" algn="ctr">
              <a:solidFill>
                <a:srgbClr val="FFFFFF"/>
              </a:solidFill>
              <a:prstDash val="solid"/>
              <a:round/>
              <a:headEnd type="none" w="med" len="med"/>
              <a:tailEnd type="none" w="med" len="med"/>
            </a:ln>
          </p:spPr>
        </p:cxnSp>
        <p:cxnSp>
          <p:nvCxnSpPr>
            <p:cNvPr id="247" name="Straight Connector 246"/>
            <p:cNvCxnSpPr/>
            <p:nvPr userDrawn="1"/>
          </p:nvCxnSpPr>
          <p:spPr bwMode="auto">
            <a:xfrm>
              <a:off x="-488460" y="6426199"/>
              <a:ext cx="228597" cy="1588"/>
            </a:xfrm>
            <a:prstGeom prst="line">
              <a:avLst/>
            </a:prstGeom>
            <a:noFill/>
            <a:ln w="3175" cap="flat" cmpd="sng" algn="ctr">
              <a:solidFill>
                <a:srgbClr val="FFFFFF"/>
              </a:solidFill>
              <a:prstDash val="solid"/>
              <a:round/>
              <a:headEnd type="none" w="med" len="med"/>
              <a:tailEnd type="none" w="med" len="med"/>
            </a:ln>
          </p:spPr>
        </p:cxnSp>
        <p:cxnSp>
          <p:nvCxnSpPr>
            <p:cNvPr id="248" name="Straight Connector 247"/>
            <p:cNvCxnSpPr/>
            <p:nvPr userDrawn="1"/>
          </p:nvCxnSpPr>
          <p:spPr bwMode="auto">
            <a:xfrm>
              <a:off x="-488460" y="3430588"/>
              <a:ext cx="228597" cy="1588"/>
            </a:xfrm>
            <a:prstGeom prst="line">
              <a:avLst/>
            </a:prstGeom>
            <a:noFill/>
            <a:ln w="3175" cap="flat" cmpd="sng" algn="ctr">
              <a:solidFill>
                <a:srgbClr val="FFFFFF"/>
              </a:solidFill>
              <a:prstDash val="solid"/>
              <a:round/>
              <a:headEnd type="none" w="med" len="med"/>
              <a:tailEnd type="none" w="med" len="med"/>
            </a:ln>
          </p:spPr>
        </p:cxnSp>
        <p:cxnSp>
          <p:nvCxnSpPr>
            <p:cNvPr id="249" name="Straight Connector 248"/>
            <p:cNvCxnSpPr/>
            <p:nvPr userDrawn="1"/>
          </p:nvCxnSpPr>
          <p:spPr bwMode="auto">
            <a:xfrm>
              <a:off x="-488460" y="5144295"/>
              <a:ext cx="228597" cy="1588"/>
            </a:xfrm>
            <a:prstGeom prst="line">
              <a:avLst/>
            </a:prstGeom>
            <a:noFill/>
            <a:ln w="3175" cap="flat" cmpd="sng" algn="ctr">
              <a:solidFill>
                <a:srgbClr val="FFFFFF"/>
              </a:solidFill>
              <a:prstDash val="solid"/>
              <a:round/>
              <a:headEnd type="none" w="med" len="med"/>
              <a:tailEnd type="none" w="med" len="med"/>
            </a:ln>
          </p:spPr>
        </p:cxnSp>
        <p:sp>
          <p:nvSpPr>
            <p:cNvPr id="250" name="Rectangle 249"/>
            <p:cNvSpPr/>
            <p:nvPr userDrawn="1"/>
          </p:nvSpPr>
          <p:spPr bwMode="auto">
            <a:xfrm>
              <a:off x="-270486" y="1724025"/>
              <a:ext cx="82263" cy="4704129"/>
            </a:xfrm>
            <a:prstGeom prst="rect">
              <a:avLst/>
            </a:prstGeom>
            <a:solidFill>
              <a:schemeClr val="bg1"/>
            </a:solidFill>
            <a:ln w="9525">
              <a:noFill/>
              <a:round/>
              <a:headEnd/>
              <a:tailEnd/>
            </a:ln>
          </p:spPr>
          <p:txBody>
            <a:bodyPr lIns="72000" tIns="36000" rIns="72000" bIns="36000" rtlCol="0" anchor="ctr">
              <a:prstTxWarp prst="textNoShape">
                <a:avLst/>
              </a:prstTxWarp>
              <a:noAutofit/>
            </a:bodyPr>
            <a:lstStyle/>
            <a:p>
              <a:pPr algn="ctr" defTabSz="389626">
                <a:lnSpc>
                  <a:spcPct val="112000"/>
                </a:lnSpc>
                <a:spcBef>
                  <a:spcPts val="0"/>
                </a:spcBef>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251" name="Rectangle 250"/>
            <p:cNvSpPr/>
            <p:nvPr userDrawn="1"/>
          </p:nvSpPr>
          <p:spPr bwMode="auto">
            <a:xfrm>
              <a:off x="-166077" y="3445845"/>
              <a:ext cx="89877" cy="2982309"/>
            </a:xfrm>
            <a:prstGeom prst="rect">
              <a:avLst/>
            </a:prstGeom>
            <a:solidFill>
              <a:schemeClr val="bg1"/>
            </a:solidFill>
            <a:ln w="9525">
              <a:noFill/>
              <a:round/>
              <a:headEnd/>
              <a:tailEnd/>
            </a:ln>
          </p:spPr>
          <p:txBody>
            <a:bodyPr lIns="72000" tIns="36000" rIns="72000" bIns="36000" rtlCol="0" anchor="ctr">
              <a:prstTxWarp prst="textNoShape">
                <a:avLst/>
              </a:prstTxWarp>
              <a:noAutofit/>
            </a:bodyPr>
            <a:lstStyle/>
            <a:p>
              <a:pPr algn="ctr" defTabSz="389626">
                <a:lnSpc>
                  <a:spcPct val="112000"/>
                </a:lnSpc>
                <a:spcBef>
                  <a:spcPts val="0"/>
                </a:spcBef>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sp>
          <p:nvSpPr>
            <p:cNvPr id="252" name="Rectangle 251"/>
            <p:cNvSpPr/>
            <p:nvPr userDrawn="1"/>
          </p:nvSpPr>
          <p:spPr bwMode="auto">
            <a:xfrm>
              <a:off x="-164978" y="1724025"/>
              <a:ext cx="88778" cy="1706563"/>
            </a:xfrm>
            <a:prstGeom prst="rect">
              <a:avLst/>
            </a:prstGeom>
            <a:solidFill>
              <a:schemeClr val="bg1"/>
            </a:solidFill>
            <a:ln w="9525">
              <a:noFill/>
              <a:round/>
              <a:headEnd/>
              <a:tailEnd/>
            </a:ln>
          </p:spPr>
          <p:txBody>
            <a:bodyPr lIns="72000" tIns="36000" rIns="72000" bIns="36000" rtlCol="0" anchor="ctr">
              <a:prstTxWarp prst="textNoShape">
                <a:avLst/>
              </a:prstTxWarp>
              <a:noAutofit/>
            </a:bodyPr>
            <a:lstStyle/>
            <a:p>
              <a:pPr algn="ctr" defTabSz="389626">
                <a:lnSpc>
                  <a:spcPct val="112000"/>
                </a:lnSpc>
                <a:spcBef>
                  <a:spcPts val="0"/>
                </a:spcBef>
                <a:buFont typeface="Abadi MT Condensed Extra Bold" pitchFamily="-106" charset="0"/>
                <a:buNone/>
              </a:pPr>
              <a:endParaRPr lang="en-GB" sz="1200" dirty="0">
                <a:latin typeface="Baskerville" pitchFamily="-106" charset="0"/>
                <a:ea typeface="ＭＳ Ｐゴシック" pitchFamily="-106" charset="-128"/>
                <a:cs typeface="ＭＳ Ｐゴシック" pitchFamily="-106" charset="-128"/>
              </a:endParaRPr>
            </a:p>
          </p:txBody>
        </p:sp>
      </p:grpSp>
    </p:spTree>
  </p:cSld>
  <p:clrMap bg1="lt1" tx1="dk1" bg2="lt2" tx2="dk2" accent1="accent1" accent2="accent2" accent3="accent3" accent4="accent4" accent5="accent5" accent6="accent6" hlink="hlink" folHlink="folHlink"/>
  <p:sldLayoutIdLst>
    <p:sldLayoutId id="2147483981" r:id="rId1"/>
    <p:sldLayoutId id="2147483985" r:id="rId2"/>
    <p:sldLayoutId id="2147483966" r:id="rId3"/>
    <p:sldLayoutId id="2147483983" r:id="rId4"/>
    <p:sldLayoutId id="2147483979" r:id="rId5"/>
    <p:sldLayoutId id="2147483990" r:id="rId6"/>
    <p:sldLayoutId id="2147483980" r:id="rId7"/>
    <p:sldLayoutId id="2147483988" r:id="rId8"/>
    <p:sldLayoutId id="2147483982" r:id="rId9"/>
    <p:sldLayoutId id="2147483987" r:id="rId10"/>
    <p:sldLayoutId id="2147483986" r:id="rId11"/>
    <p:sldLayoutId id="2147483972" r:id="rId12"/>
    <p:sldLayoutId id="2147483974" r:id="rId13"/>
  </p:sldLayoutIdLst>
  <p:transition xmlns:p14="http://schemas.microsoft.com/office/powerpoint/2010/main" advTm="20000">
    <p:fade/>
  </p:transition>
  <p:hf hdr="0"/>
  <p:txStyles>
    <p:titleStyle>
      <a:lvl1pPr algn="l" defTabSz="389626" rtl="0" eaLnBrk="0" fontAlgn="base" hangingPunct="0">
        <a:lnSpc>
          <a:spcPct val="115000"/>
        </a:lnSpc>
        <a:spcBef>
          <a:spcPct val="0"/>
        </a:spcBef>
        <a:spcAft>
          <a:spcPct val="0"/>
        </a:spcAft>
        <a:defRPr sz="1700">
          <a:solidFill>
            <a:schemeClr val="tx1"/>
          </a:solidFill>
          <a:latin typeface="+mj-lt"/>
          <a:ea typeface="+mj-ea"/>
          <a:cs typeface="+mj-cs"/>
        </a:defRPr>
      </a:lvl1pPr>
      <a:lvl2pPr algn="l" defTabSz="389626" rtl="0" eaLnBrk="0" fontAlgn="base" hangingPunct="0">
        <a:lnSpc>
          <a:spcPct val="115000"/>
        </a:lnSpc>
        <a:spcBef>
          <a:spcPct val="0"/>
        </a:spcBef>
        <a:spcAft>
          <a:spcPct val="0"/>
        </a:spcAft>
        <a:defRPr sz="1700">
          <a:solidFill>
            <a:schemeClr val="tx1"/>
          </a:solidFill>
          <a:latin typeface="Baskerville" pitchFamily="-65" charset="0"/>
          <a:ea typeface="ＭＳ Ｐゴシック" pitchFamily="-65" charset="-128"/>
          <a:cs typeface="ＭＳ Ｐゴシック" pitchFamily="-65" charset="-128"/>
        </a:defRPr>
      </a:lvl2pPr>
      <a:lvl3pPr algn="l" defTabSz="389626" rtl="0" eaLnBrk="0" fontAlgn="base" hangingPunct="0">
        <a:lnSpc>
          <a:spcPct val="115000"/>
        </a:lnSpc>
        <a:spcBef>
          <a:spcPct val="0"/>
        </a:spcBef>
        <a:spcAft>
          <a:spcPct val="0"/>
        </a:spcAft>
        <a:defRPr sz="1700">
          <a:solidFill>
            <a:schemeClr val="tx1"/>
          </a:solidFill>
          <a:latin typeface="Baskerville" pitchFamily="-65" charset="0"/>
          <a:ea typeface="ＭＳ Ｐゴシック" pitchFamily="-65" charset="-128"/>
          <a:cs typeface="ＭＳ Ｐゴシック" pitchFamily="-65" charset="-128"/>
        </a:defRPr>
      </a:lvl3pPr>
      <a:lvl4pPr algn="l" defTabSz="389626" rtl="0" eaLnBrk="0" fontAlgn="base" hangingPunct="0">
        <a:lnSpc>
          <a:spcPct val="115000"/>
        </a:lnSpc>
        <a:spcBef>
          <a:spcPct val="0"/>
        </a:spcBef>
        <a:spcAft>
          <a:spcPct val="0"/>
        </a:spcAft>
        <a:defRPr sz="1700">
          <a:solidFill>
            <a:schemeClr val="tx1"/>
          </a:solidFill>
          <a:latin typeface="Baskerville" pitchFamily="-65" charset="0"/>
          <a:ea typeface="ＭＳ Ｐゴシック" pitchFamily="-65" charset="-128"/>
          <a:cs typeface="ＭＳ Ｐゴシック" pitchFamily="-65" charset="-128"/>
        </a:defRPr>
      </a:lvl4pPr>
      <a:lvl5pPr algn="l" defTabSz="389626" rtl="0" eaLnBrk="0" fontAlgn="base" hangingPunct="0">
        <a:lnSpc>
          <a:spcPct val="115000"/>
        </a:lnSpc>
        <a:spcBef>
          <a:spcPct val="0"/>
        </a:spcBef>
        <a:spcAft>
          <a:spcPct val="0"/>
        </a:spcAft>
        <a:defRPr sz="1700">
          <a:solidFill>
            <a:schemeClr val="tx1"/>
          </a:solidFill>
          <a:latin typeface="Baskerville" pitchFamily="-65" charset="0"/>
          <a:ea typeface="ＭＳ Ｐゴシック" pitchFamily="-65" charset="-128"/>
          <a:cs typeface="ＭＳ Ｐゴシック" pitchFamily="-65" charset="-128"/>
        </a:defRPr>
      </a:lvl5pPr>
      <a:lvl6pPr marL="389626" algn="l" defTabSz="389626" rtl="0" eaLnBrk="1" fontAlgn="base" hangingPunct="1">
        <a:lnSpc>
          <a:spcPct val="115000"/>
        </a:lnSpc>
        <a:spcBef>
          <a:spcPct val="0"/>
        </a:spcBef>
        <a:spcAft>
          <a:spcPct val="0"/>
        </a:spcAft>
        <a:defRPr sz="1700">
          <a:solidFill>
            <a:schemeClr val="tx1"/>
          </a:solidFill>
          <a:latin typeface="Baskerville" pitchFamily="-65" charset="0"/>
          <a:ea typeface="ＭＳ Ｐゴシック" pitchFamily="-65" charset="-128"/>
          <a:cs typeface="ＭＳ Ｐゴシック" pitchFamily="-65" charset="-128"/>
        </a:defRPr>
      </a:lvl6pPr>
      <a:lvl7pPr marL="779252" algn="l" defTabSz="389626" rtl="0" eaLnBrk="1" fontAlgn="base" hangingPunct="1">
        <a:lnSpc>
          <a:spcPct val="115000"/>
        </a:lnSpc>
        <a:spcBef>
          <a:spcPct val="0"/>
        </a:spcBef>
        <a:spcAft>
          <a:spcPct val="0"/>
        </a:spcAft>
        <a:defRPr sz="1700">
          <a:solidFill>
            <a:schemeClr val="tx1"/>
          </a:solidFill>
          <a:latin typeface="Baskerville" pitchFamily="-65" charset="0"/>
          <a:ea typeface="ＭＳ Ｐゴシック" pitchFamily="-65" charset="-128"/>
          <a:cs typeface="ＭＳ Ｐゴシック" pitchFamily="-65" charset="-128"/>
        </a:defRPr>
      </a:lvl7pPr>
      <a:lvl8pPr marL="1168878" algn="l" defTabSz="389626" rtl="0" eaLnBrk="1" fontAlgn="base" hangingPunct="1">
        <a:lnSpc>
          <a:spcPct val="115000"/>
        </a:lnSpc>
        <a:spcBef>
          <a:spcPct val="0"/>
        </a:spcBef>
        <a:spcAft>
          <a:spcPct val="0"/>
        </a:spcAft>
        <a:defRPr sz="1700">
          <a:solidFill>
            <a:schemeClr val="tx1"/>
          </a:solidFill>
          <a:latin typeface="Baskerville" pitchFamily="-65" charset="0"/>
          <a:ea typeface="ＭＳ Ｐゴシック" pitchFamily="-65" charset="-128"/>
          <a:cs typeface="ＭＳ Ｐゴシック" pitchFamily="-65" charset="-128"/>
        </a:defRPr>
      </a:lvl8pPr>
      <a:lvl9pPr marL="1558503" algn="l" defTabSz="389626" rtl="0" eaLnBrk="1" fontAlgn="base" hangingPunct="1">
        <a:lnSpc>
          <a:spcPct val="115000"/>
        </a:lnSpc>
        <a:spcBef>
          <a:spcPct val="0"/>
        </a:spcBef>
        <a:spcAft>
          <a:spcPct val="0"/>
        </a:spcAft>
        <a:defRPr sz="1700">
          <a:solidFill>
            <a:schemeClr val="tx1"/>
          </a:solidFill>
          <a:latin typeface="Baskerville" pitchFamily="-65" charset="0"/>
          <a:ea typeface="ＭＳ Ｐゴシック" pitchFamily="-65" charset="-128"/>
          <a:cs typeface="ＭＳ Ｐゴシック" pitchFamily="-65" charset="-128"/>
        </a:defRPr>
      </a:lvl9pPr>
    </p:titleStyle>
    <p:bodyStyle>
      <a:lvl1pPr marL="0" indent="0" algn="l" defTabSz="389626" rtl="0" eaLnBrk="0" fontAlgn="base" hangingPunct="0">
        <a:lnSpc>
          <a:spcPct val="114000"/>
        </a:lnSpc>
        <a:spcBef>
          <a:spcPct val="0"/>
        </a:spcBef>
        <a:spcAft>
          <a:spcPct val="0"/>
        </a:spcAft>
        <a:buFont typeface="Arial"/>
        <a:buNone/>
        <a:defRPr sz="1200">
          <a:solidFill>
            <a:schemeClr val="tx1"/>
          </a:solidFill>
          <a:latin typeface="+mn-lt"/>
          <a:ea typeface="+mn-ea"/>
          <a:cs typeface="+mn-cs"/>
        </a:defRPr>
      </a:lvl1pPr>
      <a:lvl2pPr marL="0" indent="201578" algn="l" defTabSz="389626" rtl="0" eaLnBrk="0" fontAlgn="base" hangingPunct="0">
        <a:lnSpc>
          <a:spcPct val="114000"/>
        </a:lnSpc>
        <a:spcBef>
          <a:spcPct val="0"/>
        </a:spcBef>
        <a:spcAft>
          <a:spcPct val="0"/>
        </a:spcAft>
        <a:buFont typeface="Arial"/>
        <a:buNone/>
        <a:defRPr sz="1200">
          <a:solidFill>
            <a:schemeClr val="tx1"/>
          </a:solidFill>
          <a:latin typeface="+mn-lt"/>
          <a:ea typeface="+mn-ea"/>
        </a:defRPr>
      </a:lvl2pPr>
      <a:lvl3pPr marL="0" indent="201578" algn="l" defTabSz="389626" rtl="0" eaLnBrk="0" fontAlgn="base" hangingPunct="0">
        <a:lnSpc>
          <a:spcPct val="114000"/>
        </a:lnSpc>
        <a:spcBef>
          <a:spcPct val="0"/>
        </a:spcBef>
        <a:spcAft>
          <a:spcPct val="0"/>
        </a:spcAft>
        <a:buFont typeface="Arial"/>
        <a:buNone/>
        <a:defRPr sz="1200">
          <a:solidFill>
            <a:schemeClr val="tx1"/>
          </a:solidFill>
          <a:latin typeface="+mn-lt"/>
          <a:ea typeface="+mn-ea"/>
        </a:defRPr>
      </a:lvl3pPr>
      <a:lvl4pPr marL="0" indent="201578" algn="l" defTabSz="389626" rtl="0" eaLnBrk="0" fontAlgn="base" hangingPunct="0">
        <a:lnSpc>
          <a:spcPct val="114000"/>
        </a:lnSpc>
        <a:spcBef>
          <a:spcPct val="0"/>
        </a:spcBef>
        <a:spcAft>
          <a:spcPct val="0"/>
        </a:spcAft>
        <a:buFont typeface="Arial"/>
        <a:buNone/>
        <a:defRPr sz="1200">
          <a:solidFill>
            <a:schemeClr val="tx1"/>
          </a:solidFill>
          <a:latin typeface="+mn-lt"/>
          <a:ea typeface="+mn-ea"/>
        </a:defRPr>
      </a:lvl4pPr>
      <a:lvl5pPr marL="0" indent="201578" algn="l" defTabSz="389626" rtl="0" eaLnBrk="0" fontAlgn="base" hangingPunct="0">
        <a:lnSpc>
          <a:spcPct val="114000"/>
        </a:lnSpc>
        <a:spcBef>
          <a:spcPct val="0"/>
        </a:spcBef>
        <a:spcAft>
          <a:spcPct val="0"/>
        </a:spcAft>
        <a:buFont typeface="Arial"/>
        <a:buNone/>
        <a:defRPr sz="1200">
          <a:solidFill>
            <a:schemeClr val="tx1"/>
          </a:solidFill>
          <a:latin typeface="+mn-lt"/>
          <a:ea typeface="+mn-ea"/>
        </a:defRPr>
      </a:lvl5pPr>
      <a:lvl6pPr marL="1612618" indent="-151521" algn="l" defTabSz="389626" rtl="0" eaLnBrk="1" fontAlgn="base" hangingPunct="1">
        <a:lnSpc>
          <a:spcPct val="115000"/>
        </a:lnSpc>
        <a:spcBef>
          <a:spcPct val="0"/>
        </a:spcBef>
        <a:spcAft>
          <a:spcPct val="0"/>
        </a:spcAft>
        <a:buChar char="–"/>
        <a:defRPr sz="1200">
          <a:solidFill>
            <a:schemeClr val="tx1"/>
          </a:solidFill>
          <a:latin typeface="+mn-lt"/>
          <a:ea typeface="+mn-ea"/>
        </a:defRPr>
      </a:lvl6pPr>
      <a:lvl7pPr marL="2002244" indent="-151521" algn="l" defTabSz="389626" rtl="0" eaLnBrk="1" fontAlgn="base" hangingPunct="1">
        <a:lnSpc>
          <a:spcPct val="115000"/>
        </a:lnSpc>
        <a:spcBef>
          <a:spcPct val="0"/>
        </a:spcBef>
        <a:spcAft>
          <a:spcPct val="0"/>
        </a:spcAft>
        <a:buChar char="–"/>
        <a:defRPr sz="1200">
          <a:solidFill>
            <a:schemeClr val="tx1"/>
          </a:solidFill>
          <a:latin typeface="+mn-lt"/>
          <a:ea typeface="+mn-ea"/>
        </a:defRPr>
      </a:lvl7pPr>
      <a:lvl8pPr marL="2391870" indent="-151521" algn="l" defTabSz="389626" rtl="0" eaLnBrk="1" fontAlgn="base" hangingPunct="1">
        <a:lnSpc>
          <a:spcPct val="115000"/>
        </a:lnSpc>
        <a:spcBef>
          <a:spcPct val="0"/>
        </a:spcBef>
        <a:spcAft>
          <a:spcPct val="0"/>
        </a:spcAft>
        <a:buChar char="–"/>
        <a:defRPr sz="1200">
          <a:solidFill>
            <a:schemeClr val="tx1"/>
          </a:solidFill>
          <a:latin typeface="+mn-lt"/>
          <a:ea typeface="+mn-ea"/>
        </a:defRPr>
      </a:lvl8pPr>
      <a:lvl9pPr marL="2781496" indent="-151521" algn="l" defTabSz="389626" rtl="0" eaLnBrk="1" fontAlgn="base" hangingPunct="1">
        <a:lnSpc>
          <a:spcPct val="115000"/>
        </a:lnSpc>
        <a:spcBef>
          <a:spcPct val="0"/>
        </a:spcBef>
        <a:spcAft>
          <a:spcPct val="0"/>
        </a:spcAft>
        <a:buChar char="–"/>
        <a:defRPr sz="1200">
          <a:solidFill>
            <a:schemeClr val="tx1"/>
          </a:solidFill>
          <a:latin typeface="+mn-lt"/>
          <a:ea typeface="+mn-ea"/>
        </a:defRPr>
      </a:lvl9pPr>
    </p:bodyStyle>
    <p:otherStyle>
      <a:defPPr>
        <a:defRPr lang="en-US"/>
      </a:defPPr>
      <a:lvl1pPr marL="0" algn="l" defTabSz="389626" rtl="0" eaLnBrk="1" latinLnBrk="0" hangingPunct="1">
        <a:defRPr sz="1500" kern="1200">
          <a:solidFill>
            <a:schemeClr val="tx1"/>
          </a:solidFill>
          <a:latin typeface="+mn-lt"/>
          <a:ea typeface="+mn-ea"/>
          <a:cs typeface="+mn-cs"/>
        </a:defRPr>
      </a:lvl1pPr>
      <a:lvl2pPr marL="389626" algn="l" defTabSz="389626" rtl="0" eaLnBrk="1" latinLnBrk="0" hangingPunct="1">
        <a:defRPr sz="1500" kern="1200">
          <a:solidFill>
            <a:schemeClr val="tx1"/>
          </a:solidFill>
          <a:latin typeface="+mn-lt"/>
          <a:ea typeface="+mn-ea"/>
          <a:cs typeface="+mn-cs"/>
        </a:defRPr>
      </a:lvl2pPr>
      <a:lvl3pPr marL="779252" algn="l" defTabSz="389626" rtl="0" eaLnBrk="1" latinLnBrk="0" hangingPunct="1">
        <a:defRPr sz="1500" kern="1200">
          <a:solidFill>
            <a:schemeClr val="tx1"/>
          </a:solidFill>
          <a:latin typeface="+mn-lt"/>
          <a:ea typeface="+mn-ea"/>
          <a:cs typeface="+mn-cs"/>
        </a:defRPr>
      </a:lvl3pPr>
      <a:lvl4pPr marL="1168878" algn="l" defTabSz="389626" rtl="0" eaLnBrk="1" latinLnBrk="0" hangingPunct="1">
        <a:defRPr sz="1500" kern="1200">
          <a:solidFill>
            <a:schemeClr val="tx1"/>
          </a:solidFill>
          <a:latin typeface="+mn-lt"/>
          <a:ea typeface="+mn-ea"/>
          <a:cs typeface="+mn-cs"/>
        </a:defRPr>
      </a:lvl4pPr>
      <a:lvl5pPr marL="1558503" algn="l" defTabSz="389626" rtl="0" eaLnBrk="1" latinLnBrk="0" hangingPunct="1">
        <a:defRPr sz="1500" kern="1200">
          <a:solidFill>
            <a:schemeClr val="tx1"/>
          </a:solidFill>
          <a:latin typeface="+mn-lt"/>
          <a:ea typeface="+mn-ea"/>
          <a:cs typeface="+mn-cs"/>
        </a:defRPr>
      </a:lvl5pPr>
      <a:lvl6pPr marL="1948129" algn="l" defTabSz="389626" rtl="0" eaLnBrk="1" latinLnBrk="0" hangingPunct="1">
        <a:defRPr sz="1500" kern="1200">
          <a:solidFill>
            <a:schemeClr val="tx1"/>
          </a:solidFill>
          <a:latin typeface="+mn-lt"/>
          <a:ea typeface="+mn-ea"/>
          <a:cs typeface="+mn-cs"/>
        </a:defRPr>
      </a:lvl6pPr>
      <a:lvl7pPr marL="2337755" algn="l" defTabSz="389626" rtl="0" eaLnBrk="1" latinLnBrk="0" hangingPunct="1">
        <a:defRPr sz="1500" kern="1200">
          <a:solidFill>
            <a:schemeClr val="tx1"/>
          </a:solidFill>
          <a:latin typeface="+mn-lt"/>
          <a:ea typeface="+mn-ea"/>
          <a:cs typeface="+mn-cs"/>
        </a:defRPr>
      </a:lvl7pPr>
      <a:lvl8pPr marL="2727381" algn="l" defTabSz="389626" rtl="0" eaLnBrk="1" latinLnBrk="0" hangingPunct="1">
        <a:defRPr sz="1500" kern="1200">
          <a:solidFill>
            <a:schemeClr val="tx1"/>
          </a:solidFill>
          <a:latin typeface="+mn-lt"/>
          <a:ea typeface="+mn-ea"/>
          <a:cs typeface="+mn-cs"/>
        </a:defRPr>
      </a:lvl8pPr>
      <a:lvl9pPr marL="3117007" algn="l" defTabSz="389626"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jpg"/><Relationship Id="rId3" Type="http://schemas.openxmlformats.org/officeDocument/2006/relationships/image" Target="../media/image22.jp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4" Type="http://schemas.openxmlformats.org/officeDocument/2006/relationships/image" Target="../media/image25.jpg"/><Relationship Id="rId1" Type="http://schemas.openxmlformats.org/officeDocument/2006/relationships/slideLayout" Target="../slideLayouts/slideLayout4.xml"/><Relationship Id="rId2" Type="http://schemas.openxmlformats.org/officeDocument/2006/relationships/image" Target="../media/image23.jpg"/></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4" Type="http://schemas.openxmlformats.org/officeDocument/2006/relationships/image" Target="../media/image28.jpg"/><Relationship Id="rId1" Type="http://schemas.openxmlformats.org/officeDocument/2006/relationships/slideLayout" Target="../slideLayouts/slideLayout4.xml"/><Relationship Id="rId2"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4" Type="http://schemas.openxmlformats.org/officeDocument/2006/relationships/image" Target="../media/image31.jpg"/><Relationship Id="rId1" Type="http://schemas.openxmlformats.org/officeDocument/2006/relationships/slideLayout" Target="../slideLayouts/slideLayout4.xml"/><Relationship Id="rId2" Type="http://schemas.openxmlformats.org/officeDocument/2006/relationships/image" Target="../media/image29.jpg"/></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4" Type="http://schemas.openxmlformats.org/officeDocument/2006/relationships/image" Target="../media/image34.jpg"/><Relationship Id="rId1" Type="http://schemas.openxmlformats.org/officeDocument/2006/relationships/slideLayout" Target="../slideLayouts/slideLayout4.xml"/><Relationship Id="rId2"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4" Type="http://schemas.openxmlformats.org/officeDocument/2006/relationships/image" Target="../media/image37.jpg"/><Relationship Id="rId1" Type="http://schemas.openxmlformats.org/officeDocument/2006/relationships/slideLayout" Target="../slideLayouts/slideLayout4.xml"/><Relationship Id="rId2" Type="http://schemas.openxmlformats.org/officeDocument/2006/relationships/image" Target="../media/image35.jpg"/></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4" Type="http://schemas.openxmlformats.org/officeDocument/2006/relationships/image" Target="../media/image37.jpg"/><Relationship Id="rId1" Type="http://schemas.openxmlformats.org/officeDocument/2006/relationships/slideLayout" Target="../slideLayouts/slideLayout4.xml"/><Relationship Id="rId2" Type="http://schemas.openxmlformats.org/officeDocument/2006/relationships/image" Target="../media/image3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_01_DRAFT EPIC_PK-China Over Under 20140820_Hi-Res.pdf"/>
          <p:cNvPicPr>
            <a:picLocks noChangeAspect="1"/>
          </p:cNvPicPr>
          <p:nvPr/>
        </p:nvPicPr>
        <p:blipFill rotWithShape="1">
          <a:blip r:embed="rId3" cstate="screen">
            <a:extLst>
              <a:ext uri="{28A0092B-C50C-407E-A947-70E740481C1C}">
                <a14:useLocalDpi xmlns:a14="http://schemas.microsoft.com/office/drawing/2010/main"/>
              </a:ext>
            </a:extLst>
          </a:blip>
          <a:srcRect l="1607" t="6274" r="1364" b="11628"/>
          <a:stretch/>
        </p:blipFill>
        <p:spPr>
          <a:xfrm>
            <a:off x="-1" y="-352072"/>
            <a:ext cx="9199461" cy="5500511"/>
          </a:xfrm>
          <a:prstGeom prst="rect">
            <a:avLst/>
          </a:prstGeom>
        </p:spPr>
      </p:pic>
    </p:spTree>
    <p:extLst>
      <p:ext uri="{BB962C8B-B14F-4D97-AF65-F5344CB8AC3E}">
        <p14:creationId xmlns:p14="http://schemas.microsoft.com/office/powerpoint/2010/main" val="552597473"/>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_02_DRAFT EPIC_PK-China Over Under 20140820_Hi-Res.pdf"/>
          <p:cNvPicPr>
            <a:picLocks noChangeAspect="1"/>
          </p:cNvPicPr>
          <p:nvPr/>
        </p:nvPicPr>
        <p:blipFill rotWithShape="1">
          <a:blip r:embed="rId3" cstate="screen">
            <a:extLst>
              <a:ext uri="{28A0092B-C50C-407E-A947-70E740481C1C}">
                <a14:useLocalDpi xmlns:a14="http://schemas.microsoft.com/office/drawing/2010/main"/>
              </a:ext>
            </a:extLst>
          </a:blip>
          <a:srcRect l="1549" t="11173" r="1113" b="10277"/>
          <a:stretch/>
        </p:blipFill>
        <p:spPr>
          <a:xfrm>
            <a:off x="1" y="-19051"/>
            <a:ext cx="9220200" cy="5257801"/>
          </a:xfrm>
          <a:prstGeom prst="rect">
            <a:avLst/>
          </a:prstGeom>
        </p:spPr>
      </p:pic>
    </p:spTree>
    <p:extLst>
      <p:ext uri="{BB962C8B-B14F-4D97-AF65-F5344CB8AC3E}">
        <p14:creationId xmlns:p14="http://schemas.microsoft.com/office/powerpoint/2010/main" val="1242860975"/>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3</a:t>
            </a:fld>
            <a:endParaRPr lang="en-GB"/>
          </a:p>
        </p:txBody>
      </p:sp>
      <p:pic>
        <p:nvPicPr>
          <p:cNvPr id="6" name="Picture 5" descr="NewCommunities_IMG_2333_resized.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60615"/>
            <a:ext cx="9144000" cy="5237163"/>
          </a:xfrm>
          <a:prstGeom prst="rect">
            <a:avLst/>
          </a:prstGeom>
        </p:spPr>
      </p:pic>
    </p:spTree>
    <p:extLst>
      <p:ext uri="{BB962C8B-B14F-4D97-AF65-F5344CB8AC3E}">
        <p14:creationId xmlns:p14="http://schemas.microsoft.com/office/powerpoint/2010/main" val="4129600083"/>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4</a:t>
            </a:fld>
            <a:endParaRPr lang="en-GB" dirty="0"/>
          </a:p>
        </p:txBody>
      </p:sp>
      <p:pic>
        <p:nvPicPr>
          <p:cNvPr id="3" name="Picture 2" descr="_04_IMG_6764.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9050"/>
            <a:ext cx="9192446" cy="5181600"/>
          </a:xfrm>
          <a:prstGeom prst="rect">
            <a:avLst/>
          </a:prstGeom>
        </p:spPr>
      </p:pic>
    </p:spTree>
    <p:extLst>
      <p:ext uri="{BB962C8B-B14F-4D97-AF65-F5344CB8AC3E}">
        <p14:creationId xmlns:p14="http://schemas.microsoft.com/office/powerpoint/2010/main" val="2219942440"/>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5</a:t>
            </a:fld>
            <a:endParaRPr lang="en-GB"/>
          </a:p>
        </p:txBody>
      </p:sp>
      <p:pic>
        <p:nvPicPr>
          <p:cNvPr id="4" name="Picture 3" descr="_05_IMG_701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856" y="-19050"/>
            <a:ext cx="9151003" cy="5218956"/>
          </a:xfrm>
          <a:prstGeom prst="rect">
            <a:avLst/>
          </a:prstGeom>
        </p:spPr>
      </p:pic>
    </p:spTree>
    <p:extLst>
      <p:ext uri="{BB962C8B-B14F-4D97-AF65-F5344CB8AC3E}">
        <p14:creationId xmlns:p14="http://schemas.microsoft.com/office/powerpoint/2010/main" val="1996240172"/>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06_DRAFT EPIC_PK-China Over Under 20140820_Hi-Res.pdf"/>
          <p:cNvPicPr>
            <a:picLocks noChangeAspect="1"/>
          </p:cNvPicPr>
          <p:nvPr/>
        </p:nvPicPr>
        <p:blipFill rotWithShape="1">
          <a:blip r:embed="rId3" cstate="screen">
            <a:extLst>
              <a:ext uri="{28A0092B-C50C-407E-A947-70E740481C1C}">
                <a14:useLocalDpi xmlns:a14="http://schemas.microsoft.com/office/drawing/2010/main"/>
              </a:ext>
            </a:extLst>
          </a:blip>
          <a:srcRect l="1098" t="10203" r="1172" b="10444"/>
          <a:stretch/>
        </p:blipFill>
        <p:spPr>
          <a:xfrm>
            <a:off x="-76200" y="-95250"/>
            <a:ext cx="9296400" cy="5334000"/>
          </a:xfrm>
          <a:prstGeom prst="rect">
            <a:avLst/>
          </a:prstGeom>
        </p:spPr>
      </p:pic>
    </p:spTree>
    <p:extLst>
      <p:ext uri="{BB962C8B-B14F-4D97-AF65-F5344CB8AC3E}">
        <p14:creationId xmlns:p14="http://schemas.microsoft.com/office/powerpoint/2010/main" val="698500013"/>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7</a:t>
            </a:fld>
            <a:endParaRPr lang="en-GB"/>
          </a:p>
        </p:txBody>
      </p:sp>
      <p:pic>
        <p:nvPicPr>
          <p:cNvPr id="4" name="Picture 3" descr="_07_IMG_771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577" y="-19050"/>
            <a:ext cx="9245005" cy="5181600"/>
          </a:xfrm>
          <a:prstGeom prst="rect">
            <a:avLst/>
          </a:prstGeom>
        </p:spPr>
      </p:pic>
    </p:spTree>
    <p:extLst>
      <p:ext uri="{BB962C8B-B14F-4D97-AF65-F5344CB8AC3E}">
        <p14:creationId xmlns:p14="http://schemas.microsoft.com/office/powerpoint/2010/main" val="3860297329"/>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8</a:t>
            </a:fld>
            <a:endParaRPr lang="en-GB"/>
          </a:p>
        </p:txBody>
      </p:sp>
      <p:pic>
        <p:nvPicPr>
          <p:cNvPr id="3" name="Picture 2" descr="_08_IMG_7700.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9217676" cy="5162551"/>
          </a:xfrm>
          <a:prstGeom prst="rect">
            <a:avLst/>
          </a:prstGeom>
        </p:spPr>
      </p:pic>
    </p:spTree>
    <p:extLst>
      <p:ext uri="{BB962C8B-B14F-4D97-AF65-F5344CB8AC3E}">
        <p14:creationId xmlns:p14="http://schemas.microsoft.com/office/powerpoint/2010/main" val="2070572342"/>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_10_IMG_478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9245135" cy="5162549"/>
          </a:xfrm>
          <a:prstGeom prst="rect">
            <a:avLst/>
          </a:prstGeom>
        </p:spPr>
      </p:pic>
    </p:spTree>
    <p:extLst>
      <p:ext uri="{BB962C8B-B14F-4D97-AF65-F5344CB8AC3E}">
        <p14:creationId xmlns:p14="http://schemas.microsoft.com/office/powerpoint/2010/main" val="4105742247"/>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10</a:t>
            </a:fld>
            <a:endParaRPr lang="en-GB"/>
          </a:p>
        </p:txBody>
      </p:sp>
      <p:pic>
        <p:nvPicPr>
          <p:cNvPr id="3" name="Picture 2" descr="_09_IMG_286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676" y="-19050"/>
            <a:ext cx="9218589" cy="5181600"/>
          </a:xfrm>
          <a:prstGeom prst="rect">
            <a:avLst/>
          </a:prstGeom>
        </p:spPr>
      </p:pic>
    </p:spTree>
    <p:extLst>
      <p:ext uri="{BB962C8B-B14F-4D97-AF65-F5344CB8AC3E}">
        <p14:creationId xmlns:p14="http://schemas.microsoft.com/office/powerpoint/2010/main" val="3923226005"/>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_11_IMG_429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9050"/>
            <a:ext cx="9144000" cy="5181600"/>
          </a:xfrm>
          <a:prstGeom prst="rect">
            <a:avLst/>
          </a:prstGeom>
        </p:spPr>
      </p:pic>
    </p:spTree>
    <p:extLst>
      <p:ext uri="{BB962C8B-B14F-4D97-AF65-F5344CB8AC3E}">
        <p14:creationId xmlns:p14="http://schemas.microsoft.com/office/powerpoint/2010/main" val="1897387157"/>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12_seasonal IMG_394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368" y="0"/>
            <a:ext cx="9142413" cy="5143500"/>
          </a:xfrm>
          <a:prstGeom prst="rect">
            <a:avLst/>
          </a:prstGeom>
        </p:spPr>
      </p:pic>
    </p:spTree>
    <p:extLst>
      <p:ext uri="{BB962C8B-B14F-4D97-AF65-F5344CB8AC3E}">
        <p14:creationId xmlns:p14="http://schemas.microsoft.com/office/powerpoint/2010/main" val="924355448"/>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13</a:t>
            </a:fld>
            <a:endParaRPr lang="en-GB"/>
          </a:p>
        </p:txBody>
      </p:sp>
      <p:pic>
        <p:nvPicPr>
          <p:cNvPr id="3" name="Picture 2" descr="_14_IMG_5524_censored.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9050"/>
            <a:ext cx="9184106" cy="5181600"/>
          </a:xfrm>
          <a:prstGeom prst="rect">
            <a:avLst/>
          </a:prstGeom>
        </p:spPr>
      </p:pic>
    </p:spTree>
    <p:extLst>
      <p:ext uri="{BB962C8B-B14F-4D97-AF65-F5344CB8AC3E}">
        <p14:creationId xmlns:p14="http://schemas.microsoft.com/office/powerpoint/2010/main" val="3389751710"/>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14</a:t>
            </a:fld>
            <a:endParaRPr lang="en-GB"/>
          </a:p>
        </p:txBody>
      </p:sp>
      <p:pic>
        <p:nvPicPr>
          <p:cNvPr id="4" name="Picture 3" descr="_13_IMG_5998.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9050"/>
            <a:ext cx="9144000" cy="5181600"/>
          </a:xfrm>
          <a:prstGeom prst="rect">
            <a:avLst/>
          </a:prstGeom>
        </p:spPr>
      </p:pic>
    </p:spTree>
    <p:extLst>
      <p:ext uri="{BB962C8B-B14F-4D97-AF65-F5344CB8AC3E}">
        <p14:creationId xmlns:p14="http://schemas.microsoft.com/office/powerpoint/2010/main" val="420613786"/>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15</a:t>
            </a:fld>
            <a:endParaRPr lang="en-GB"/>
          </a:p>
        </p:txBody>
      </p:sp>
      <p:pic>
        <p:nvPicPr>
          <p:cNvPr id="4" name="Picture 3" descr="_15_IMG_505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9051"/>
            <a:ext cx="9157369" cy="5181601"/>
          </a:xfrm>
          <a:prstGeom prst="rect">
            <a:avLst/>
          </a:prstGeom>
        </p:spPr>
      </p:pic>
    </p:spTree>
    <p:extLst>
      <p:ext uri="{BB962C8B-B14F-4D97-AF65-F5344CB8AC3E}">
        <p14:creationId xmlns:p14="http://schemas.microsoft.com/office/powerpoint/2010/main" val="131606553"/>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16_IMG_389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64052" cy="5162549"/>
          </a:xfrm>
          <a:prstGeom prst="rect">
            <a:avLst/>
          </a:prstGeom>
        </p:spPr>
      </p:pic>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16</a:t>
            </a:fld>
            <a:endParaRPr lang="en-GB" dirty="0"/>
          </a:p>
        </p:txBody>
      </p:sp>
    </p:spTree>
    <p:extLst>
      <p:ext uri="{BB962C8B-B14F-4D97-AF65-F5344CB8AC3E}">
        <p14:creationId xmlns:p14="http://schemas.microsoft.com/office/powerpoint/2010/main" val="2438216616"/>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17_IMG_398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9049"/>
            <a:ext cx="9178636" cy="5181600"/>
          </a:xfrm>
          <a:prstGeom prst="rect">
            <a:avLst/>
          </a:prstGeom>
        </p:spPr>
      </p:pic>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17</a:t>
            </a:fld>
            <a:endParaRPr lang="en-GB"/>
          </a:p>
        </p:txBody>
      </p:sp>
    </p:spTree>
    <p:extLst>
      <p:ext uri="{BB962C8B-B14F-4D97-AF65-F5344CB8AC3E}">
        <p14:creationId xmlns:p14="http://schemas.microsoft.com/office/powerpoint/2010/main" val="466402465"/>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18_baby IMG_3933.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87" y="-19050"/>
            <a:ext cx="9142413" cy="5181600"/>
          </a:xfrm>
          <a:prstGeom prst="rect">
            <a:avLst/>
          </a:prstGeom>
        </p:spPr>
      </p:pic>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18</a:t>
            </a:fld>
            <a:endParaRPr lang="en-GB"/>
          </a:p>
        </p:txBody>
      </p:sp>
    </p:spTree>
    <p:extLst>
      <p:ext uri="{BB962C8B-B14F-4D97-AF65-F5344CB8AC3E}">
        <p14:creationId xmlns:p14="http://schemas.microsoft.com/office/powerpoint/2010/main" val="4185204442"/>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19_IMG_0245.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58721" cy="5141914"/>
          </a:xfrm>
          <a:prstGeom prst="rect">
            <a:avLst/>
          </a:prstGeom>
        </p:spPr>
      </p:pic>
      <p:sp>
        <p:nvSpPr>
          <p:cNvPr id="2" name="Slide Number Placeholder 1"/>
          <p:cNvSpPr>
            <a:spLocks noGrp="1"/>
          </p:cNvSpPr>
          <p:nvPr>
            <p:ph type="sldNum" sz="quarter" idx="4"/>
          </p:nvPr>
        </p:nvSpPr>
        <p:spPr/>
        <p:txBody>
          <a:bodyPr/>
          <a:lstStyle/>
          <a:p>
            <a:pPr>
              <a:defRPr/>
            </a:pPr>
            <a:fld id="{8A25076A-2D1A-CD4E-BC77-FBC1FCF7F53E}" type="slidenum">
              <a:rPr lang="en-GB" smtClean="0"/>
              <a:pPr>
                <a:defRPr/>
              </a:pPr>
              <a:t>19</a:t>
            </a:fld>
            <a:endParaRPr lang="en-GB"/>
          </a:p>
        </p:txBody>
      </p:sp>
    </p:spTree>
    <p:extLst>
      <p:ext uri="{BB962C8B-B14F-4D97-AF65-F5344CB8AC3E}">
        <p14:creationId xmlns:p14="http://schemas.microsoft.com/office/powerpoint/2010/main" val="124376516"/>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_20_DRAFT EPIC_PK-China Over Under 20140820_Hi-Res.pdf"/>
          <p:cNvPicPr>
            <a:picLocks noChangeAspect="1"/>
          </p:cNvPicPr>
          <p:nvPr/>
        </p:nvPicPr>
        <p:blipFill rotWithShape="1">
          <a:blip r:embed="rId3" cstate="screen">
            <a:extLst>
              <a:ext uri="{28A0092B-C50C-407E-A947-70E740481C1C}">
                <a14:useLocalDpi xmlns:a14="http://schemas.microsoft.com/office/drawing/2010/main"/>
              </a:ext>
            </a:extLst>
          </a:blip>
          <a:srcRect l="947" t="11313" r="2326" b="11762"/>
          <a:stretch/>
        </p:blipFill>
        <p:spPr>
          <a:xfrm>
            <a:off x="-76200" y="-19051"/>
            <a:ext cx="9220200" cy="5181601"/>
          </a:xfrm>
          <a:prstGeom prst="rect">
            <a:avLst/>
          </a:prstGeom>
        </p:spPr>
      </p:pic>
    </p:spTree>
    <p:extLst>
      <p:ext uri="{BB962C8B-B14F-4D97-AF65-F5344CB8AC3E}">
        <p14:creationId xmlns:p14="http://schemas.microsoft.com/office/powerpoint/2010/main" val="1162058636"/>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descr="Slid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199" y="1910171"/>
            <a:ext cx="2372021" cy="1334262"/>
          </a:xfrm>
          <a:prstGeom prst="rect">
            <a:avLst/>
          </a:prstGeom>
        </p:spPr>
      </p:pic>
      <p:pic>
        <p:nvPicPr>
          <p:cNvPr id="62" name="Picture 61" descr="Slide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843" y="3486150"/>
            <a:ext cx="2373376" cy="1335024"/>
          </a:xfrm>
          <a:prstGeom prst="rect">
            <a:avLst/>
          </a:prstGeom>
        </p:spPr>
      </p:pic>
      <p:sp>
        <p:nvSpPr>
          <p:cNvPr id="63" name="TextBox 62"/>
          <p:cNvSpPr txBox="1"/>
          <p:nvPr/>
        </p:nvSpPr>
        <p:spPr bwMode="auto">
          <a:xfrm>
            <a:off x="174137" y="1757771"/>
            <a:ext cx="687003" cy="809524"/>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01</a:t>
            </a:r>
          </a:p>
        </p:txBody>
      </p:sp>
      <p:sp>
        <p:nvSpPr>
          <p:cNvPr id="64" name="TextBox 63"/>
          <p:cNvSpPr txBox="1"/>
          <p:nvPr/>
        </p:nvSpPr>
        <p:spPr bwMode="auto">
          <a:xfrm>
            <a:off x="137448" y="3281771"/>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solidFill>
                  <a:srgbClr val="CB2A2F"/>
                </a:solidFill>
                <a:latin typeface="Helvetica Light"/>
                <a:cs typeface="Helvetica Light"/>
              </a:rPr>
              <a:t>02</a:t>
            </a:r>
          </a:p>
        </p:txBody>
      </p:sp>
      <p:sp>
        <p:nvSpPr>
          <p:cNvPr id="65" name="Left Brace 64"/>
          <p:cNvSpPr/>
          <p:nvPr/>
        </p:nvSpPr>
        <p:spPr>
          <a:xfrm>
            <a:off x="3201599" y="3510371"/>
            <a:ext cx="486007" cy="1258536"/>
          </a:xfrm>
          <a:prstGeom prst="leftBrace">
            <a:avLst/>
          </a:prstGeom>
          <a:ln w="28575" cmpd="sng">
            <a:solidFill>
              <a:srgbClr val="CB2A2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67" name="Left Brace 66"/>
          <p:cNvSpPr/>
          <p:nvPr/>
        </p:nvSpPr>
        <p:spPr>
          <a:xfrm>
            <a:off x="3201599" y="1910171"/>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69" name="TextBox 68"/>
          <p:cNvSpPr txBox="1"/>
          <p:nvPr/>
        </p:nvSpPr>
        <p:spPr bwMode="auto">
          <a:xfrm>
            <a:off x="3658799" y="1833971"/>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From 2012-2013 I was in China on a Fulbright </a:t>
            </a:r>
            <a:r>
              <a:rPr lang="en-US" sz="1400" dirty="0" smtClean="0">
                <a:latin typeface="Helvetica"/>
                <a:cs typeface="Helvetica"/>
              </a:rPr>
              <a:t>grant studying </a:t>
            </a:r>
          </a:p>
          <a:p>
            <a:pPr algn="just" eaLnBrk="0" hangingPunct="0">
              <a:spcBef>
                <a:spcPct val="30000"/>
              </a:spcBef>
              <a:buNone/>
              <a:defRPr/>
            </a:pPr>
            <a:r>
              <a:rPr lang="en-US" sz="1400" dirty="0" smtClean="0">
                <a:latin typeface="Helvetica"/>
                <a:cs typeface="Helvetica"/>
              </a:rPr>
              <a:t>rural </a:t>
            </a:r>
            <a:r>
              <a:rPr lang="en-US" sz="1400" dirty="0">
                <a:latin typeface="Helvetica"/>
                <a:cs typeface="Helvetica"/>
              </a:rPr>
              <a:t>utility vehicles. I sought </a:t>
            </a:r>
            <a:r>
              <a:rPr lang="en-US" sz="1400" dirty="0" smtClean="0">
                <a:latin typeface="Helvetica"/>
                <a:cs typeface="Helvetica"/>
              </a:rPr>
              <a:t>to understand </a:t>
            </a:r>
            <a:r>
              <a:rPr lang="en-US" sz="1400" dirty="0">
                <a:latin typeface="Helvetica"/>
                <a:cs typeface="Helvetica"/>
              </a:rPr>
              <a:t>how they </a:t>
            </a:r>
            <a:r>
              <a:rPr lang="en-US" sz="1400" dirty="0" smtClean="0">
                <a:latin typeface="Helvetica"/>
                <a:cs typeface="Helvetica"/>
              </a:rPr>
              <a:t>were </a:t>
            </a:r>
          </a:p>
          <a:p>
            <a:pPr algn="just" eaLnBrk="0" hangingPunct="0">
              <a:spcBef>
                <a:spcPct val="30000"/>
              </a:spcBef>
              <a:buNone/>
              <a:defRPr/>
            </a:pPr>
            <a:r>
              <a:rPr lang="en-US" sz="1400" dirty="0" smtClean="0">
                <a:latin typeface="Helvetica"/>
                <a:cs typeface="Helvetica"/>
              </a:rPr>
              <a:t>being </a:t>
            </a:r>
            <a:r>
              <a:rPr lang="en-US" sz="1400" dirty="0">
                <a:latin typeface="Helvetica"/>
                <a:cs typeface="Helvetica"/>
              </a:rPr>
              <a:t>retrofitted to </a:t>
            </a:r>
            <a:r>
              <a:rPr lang="en-US" sz="1400" dirty="0" smtClean="0">
                <a:latin typeface="Helvetica"/>
                <a:cs typeface="Helvetica"/>
              </a:rPr>
              <a:t>function </a:t>
            </a:r>
            <a:r>
              <a:rPr lang="en-US" sz="1400" dirty="0">
                <a:latin typeface="Helvetica"/>
                <a:cs typeface="Helvetica"/>
              </a:rPr>
              <a:t>in cities instead of rural areas – </a:t>
            </a:r>
            <a:r>
              <a:rPr lang="en-US" sz="1400" dirty="0" smtClean="0">
                <a:latin typeface="Helvetica"/>
                <a:cs typeface="Helvetica"/>
              </a:rPr>
              <a:t>like </a:t>
            </a:r>
          </a:p>
          <a:p>
            <a:pPr algn="just" eaLnBrk="0" hangingPunct="0">
              <a:spcBef>
                <a:spcPct val="30000"/>
              </a:spcBef>
              <a:buNone/>
              <a:defRPr/>
            </a:pPr>
            <a:r>
              <a:rPr lang="en-US" sz="1400" dirty="0" smtClean="0">
                <a:latin typeface="Helvetica"/>
                <a:cs typeface="Helvetica"/>
              </a:rPr>
              <a:t>this </a:t>
            </a:r>
            <a:r>
              <a:rPr lang="en-US" sz="1400" dirty="0">
                <a:latin typeface="Helvetica"/>
                <a:cs typeface="Helvetica"/>
              </a:rPr>
              <a:t>three-wheeled vehicle, which has been </a:t>
            </a:r>
            <a:r>
              <a:rPr lang="en-US" sz="1400" dirty="0" smtClean="0">
                <a:latin typeface="Helvetica"/>
                <a:cs typeface="Helvetica"/>
              </a:rPr>
              <a:t>turned </a:t>
            </a:r>
            <a:r>
              <a:rPr lang="en-US" sz="1400" dirty="0">
                <a:latin typeface="Helvetica"/>
                <a:cs typeface="Helvetica"/>
              </a:rPr>
              <a:t>into a </a:t>
            </a:r>
            <a:r>
              <a:rPr lang="en-US" sz="1400" dirty="0" smtClean="0">
                <a:latin typeface="Helvetica"/>
                <a:cs typeface="Helvetica"/>
              </a:rPr>
              <a:t>mobile</a:t>
            </a:r>
          </a:p>
          <a:p>
            <a:pPr algn="just" eaLnBrk="0" hangingPunct="0">
              <a:spcBef>
                <a:spcPct val="30000"/>
              </a:spcBef>
              <a:buNone/>
              <a:defRPr/>
            </a:pPr>
            <a:r>
              <a:rPr lang="en-US" sz="1400" dirty="0" smtClean="0">
                <a:latin typeface="Helvetica"/>
                <a:cs typeface="Helvetica"/>
              </a:rPr>
              <a:t>noodle </a:t>
            </a:r>
            <a:r>
              <a:rPr lang="en-US" sz="1400" dirty="0">
                <a:latin typeface="Helvetica"/>
                <a:cs typeface="Helvetica"/>
              </a:rPr>
              <a:t>shop. This meant visiting a </a:t>
            </a:r>
            <a:r>
              <a:rPr lang="en-US" sz="1400" dirty="0" smtClean="0">
                <a:latin typeface="Helvetica"/>
                <a:cs typeface="Helvetica"/>
              </a:rPr>
              <a:t>lot </a:t>
            </a:r>
            <a:r>
              <a:rPr lang="en-US" sz="1400" dirty="0">
                <a:latin typeface="Helvetica"/>
                <a:cs typeface="Helvetica"/>
              </a:rPr>
              <a:t>of cities and </a:t>
            </a:r>
            <a:r>
              <a:rPr lang="en-US" sz="1400" dirty="0" smtClean="0">
                <a:latin typeface="Helvetica"/>
                <a:cs typeface="Helvetica"/>
              </a:rPr>
              <a:t>their markets</a:t>
            </a:r>
            <a:r>
              <a:rPr lang="en-US" sz="1400" dirty="0">
                <a:latin typeface="Helvetica"/>
                <a:cs typeface="Helvetica"/>
              </a:rPr>
              <a:t>.</a:t>
            </a:r>
          </a:p>
        </p:txBody>
      </p:sp>
      <p:sp>
        <p:nvSpPr>
          <p:cNvPr id="70" name="TextBox 69"/>
          <p:cNvSpPr txBox="1"/>
          <p:nvPr/>
        </p:nvSpPr>
        <p:spPr bwMode="auto">
          <a:xfrm>
            <a:off x="3658799" y="3471506"/>
            <a:ext cx="5118100" cy="1410465"/>
          </a:xfrm>
          <a:prstGeom prst="rect">
            <a:avLst/>
          </a:prstGeom>
          <a:noFill/>
          <a:ln w="9525">
            <a:noFill/>
            <a:miter lim="800000"/>
            <a:headEnd/>
            <a:tailEnd/>
          </a:ln>
        </p:spPr>
        <p:txBody>
          <a:bodyPr wrap="none" lIns="72000" tIns="36000" rIns="72000" bIns="36000" rtlCol="0">
            <a:prstTxWarp prst="textNoShape">
              <a:avLst/>
            </a:prstTxWarp>
            <a:noAutofit/>
          </a:bodyPr>
          <a:lstStyle/>
          <a:p>
            <a:pPr>
              <a:buNone/>
            </a:pPr>
            <a:r>
              <a:rPr lang="en-US" sz="1400" dirty="0">
                <a:latin typeface="Helvetica"/>
                <a:ea typeface="Baskerville"/>
                <a:cs typeface="Helvetica"/>
              </a:rPr>
              <a:t>Researching across the world’s most populous country, I got to </a:t>
            </a:r>
            <a:endParaRPr lang="en-US" sz="1400" dirty="0" smtClean="0">
              <a:latin typeface="Helvetica"/>
              <a:ea typeface="Baskerville"/>
              <a:cs typeface="Helvetica"/>
            </a:endParaRPr>
          </a:p>
          <a:p>
            <a:pPr>
              <a:buNone/>
            </a:pPr>
            <a:r>
              <a:rPr lang="en-US" sz="1400" dirty="0" smtClean="0">
                <a:latin typeface="Helvetica"/>
                <a:ea typeface="Baskerville"/>
                <a:cs typeface="Helvetica"/>
              </a:rPr>
              <a:t>know some </a:t>
            </a:r>
            <a:r>
              <a:rPr lang="en-US" sz="1400" dirty="0">
                <a:latin typeface="Helvetica"/>
                <a:ea typeface="Baskerville"/>
                <a:cs typeface="Helvetica"/>
              </a:rPr>
              <a:t>of China’s 260 million migrant laborers, equal to </a:t>
            </a:r>
            <a:r>
              <a:rPr lang="en-US" sz="1400" dirty="0" smtClean="0">
                <a:latin typeface="Helvetica"/>
                <a:ea typeface="Baskerville"/>
                <a:cs typeface="Helvetica"/>
              </a:rPr>
              <a:t>the</a:t>
            </a:r>
          </a:p>
          <a:p>
            <a:pPr>
              <a:buNone/>
            </a:pPr>
            <a:r>
              <a:rPr lang="en-US" sz="1400" dirty="0">
                <a:latin typeface="Helvetica"/>
                <a:ea typeface="Baskerville"/>
                <a:cs typeface="Helvetica"/>
              </a:rPr>
              <a:t>p</a:t>
            </a:r>
            <a:r>
              <a:rPr lang="en-US" sz="1400" dirty="0" smtClean="0">
                <a:latin typeface="Helvetica"/>
                <a:ea typeface="Baskerville"/>
                <a:cs typeface="Helvetica"/>
              </a:rPr>
              <a:t>opulation of </a:t>
            </a:r>
            <a:r>
              <a:rPr lang="en-US" sz="1400" dirty="0">
                <a:latin typeface="Helvetica"/>
                <a:ea typeface="Baskerville"/>
                <a:cs typeface="Helvetica"/>
              </a:rPr>
              <a:t>the world’s ten largest cities combined. Driven </a:t>
            </a:r>
            <a:endParaRPr lang="en-US" sz="1400" dirty="0" smtClean="0">
              <a:latin typeface="Helvetica"/>
              <a:ea typeface="Baskerville"/>
              <a:cs typeface="Helvetica"/>
            </a:endParaRPr>
          </a:p>
          <a:p>
            <a:pPr>
              <a:buNone/>
            </a:pPr>
            <a:r>
              <a:rPr lang="en-US" sz="1400" dirty="0" smtClean="0">
                <a:latin typeface="Helvetica"/>
                <a:ea typeface="Baskerville"/>
                <a:cs typeface="Helvetica"/>
              </a:rPr>
              <a:t>seekers </a:t>
            </a:r>
            <a:r>
              <a:rPr lang="en-US" sz="1400" dirty="0">
                <a:latin typeface="Helvetica"/>
                <a:ea typeface="Baskerville"/>
                <a:cs typeface="Helvetica"/>
              </a:rPr>
              <a:t>of </a:t>
            </a:r>
            <a:r>
              <a:rPr lang="en-US" sz="1400" dirty="0" smtClean="0">
                <a:latin typeface="Helvetica"/>
                <a:ea typeface="Baskerville"/>
                <a:cs typeface="Helvetica"/>
              </a:rPr>
              <a:t>economic opportunity</a:t>
            </a:r>
            <a:r>
              <a:rPr lang="en-US" sz="1400" dirty="0">
                <a:latin typeface="Helvetica"/>
                <a:ea typeface="Baskerville"/>
                <a:cs typeface="Helvetica"/>
              </a:rPr>
              <a:t>, these migrants were nearly </a:t>
            </a:r>
            <a:endParaRPr lang="en-US" sz="1400" dirty="0" smtClean="0">
              <a:latin typeface="Helvetica"/>
              <a:ea typeface="Baskerville"/>
              <a:cs typeface="Helvetica"/>
            </a:endParaRPr>
          </a:p>
          <a:p>
            <a:pPr>
              <a:buNone/>
            </a:pPr>
            <a:r>
              <a:rPr lang="en-US" sz="1400" dirty="0" smtClean="0">
                <a:latin typeface="Helvetica"/>
                <a:ea typeface="Baskerville"/>
                <a:cs typeface="Helvetica"/>
              </a:rPr>
              <a:t>always </a:t>
            </a:r>
            <a:r>
              <a:rPr lang="en-US" sz="1400" dirty="0">
                <a:latin typeface="Helvetica"/>
                <a:ea typeface="Baskerville"/>
                <a:cs typeface="Helvetica"/>
              </a:rPr>
              <a:t>in or headed towards a city.</a:t>
            </a:r>
          </a:p>
          <a:p>
            <a:r>
              <a:rPr lang="en-US" sz="1400" dirty="0">
                <a:latin typeface="Helvetica"/>
                <a:cs typeface="Helvetica"/>
              </a:rPr>
              <a:t>
</a:t>
            </a:r>
          </a:p>
        </p:txBody>
      </p:sp>
      <p:sp>
        <p:nvSpPr>
          <p:cNvPr id="76" name="Rectangle 75"/>
          <p:cNvSpPr/>
          <p:nvPr/>
        </p:nvSpPr>
        <p:spPr>
          <a:xfrm>
            <a:off x="3719512" y="261533"/>
            <a:ext cx="5056188" cy="1243417"/>
          </a:xfrm>
          <a:prstGeom prst="rect">
            <a:avLst/>
          </a:prstGeom>
          <a:ln w="28575" cmpd="sng">
            <a:solidFill>
              <a:srgbClr val="CB2A2F"/>
            </a:solidFill>
          </a:ln>
        </p:spPr>
        <p:txBody>
          <a:bodyPr wrap="square">
            <a:spAutoFit/>
          </a:bodyPr>
          <a:lstStyle/>
          <a:p>
            <a:pPr>
              <a:buNone/>
            </a:pPr>
            <a:r>
              <a:rPr lang="en-US" sz="2200" b="1" dirty="0" smtClean="0">
                <a:solidFill>
                  <a:srgbClr val="CB2A2F"/>
                </a:solidFill>
                <a:latin typeface="Helvetica Neue Light"/>
                <a:cs typeface="Helvetica Neue Light"/>
              </a:rPr>
              <a:t>Presented at:</a:t>
            </a:r>
            <a:r>
              <a:rPr lang="en-US" sz="2200" b="1" dirty="0" smtClean="0">
                <a:latin typeface="Helvetica Neue Light"/>
                <a:cs typeface="Helvetica Neue Light"/>
              </a:rPr>
              <a:t> Ethnographic Praxis in </a:t>
            </a:r>
          </a:p>
          <a:p>
            <a:pPr>
              <a:buNone/>
            </a:pPr>
            <a:r>
              <a:rPr lang="en-US" sz="2200" b="1" dirty="0" smtClean="0">
                <a:latin typeface="Helvetica Neue Light"/>
                <a:cs typeface="Helvetica Neue Light"/>
              </a:rPr>
              <a:t>Industry Conference </a:t>
            </a:r>
            <a:r>
              <a:rPr lang="en-US" sz="2200" dirty="0" smtClean="0">
                <a:latin typeface="Helvetica Neue Light"/>
                <a:cs typeface="Helvetica Neue Light"/>
              </a:rPr>
              <a:t>//</a:t>
            </a:r>
            <a:r>
              <a:rPr lang="en-US" sz="2200" b="1" dirty="0" smtClean="0">
                <a:latin typeface="Helvetica Neue Light"/>
                <a:cs typeface="Helvetica Neue Light"/>
              </a:rPr>
              <a:t> </a:t>
            </a:r>
            <a:r>
              <a:rPr lang="en-US" sz="2200" b="1" dirty="0" smtClean="0">
                <a:solidFill>
                  <a:srgbClr val="CB2A2F"/>
                </a:solidFill>
                <a:latin typeface="Helvetica Neue Light"/>
                <a:cs typeface="Helvetica Neue Light"/>
              </a:rPr>
              <a:t>September 2014</a:t>
            </a:r>
          </a:p>
          <a:p>
            <a:pPr>
              <a:buNone/>
            </a:pPr>
            <a:r>
              <a:rPr lang="en-US" sz="2200" b="1" dirty="0" err="1" smtClean="0">
                <a:latin typeface="Helvetica Neue Light"/>
                <a:cs typeface="Helvetica Neue Light"/>
              </a:rPr>
              <a:t>Pecha</a:t>
            </a:r>
            <a:r>
              <a:rPr lang="en-US" sz="2200" b="1" dirty="0" smtClean="0">
                <a:latin typeface="Helvetica Neue Light"/>
                <a:cs typeface="Helvetica Neue Light"/>
              </a:rPr>
              <a:t> </a:t>
            </a:r>
            <a:r>
              <a:rPr lang="en-US" sz="2200" b="1" dirty="0" err="1" smtClean="0">
                <a:latin typeface="Helvetica Neue Light"/>
                <a:cs typeface="Helvetica Neue Light"/>
              </a:rPr>
              <a:t>Kucha</a:t>
            </a:r>
            <a:r>
              <a:rPr lang="en-US" sz="2200" b="1" dirty="0" smtClean="0">
                <a:latin typeface="Helvetica Neue Light"/>
                <a:cs typeface="Helvetica Neue Light"/>
              </a:rPr>
              <a:t> (</a:t>
            </a:r>
            <a:r>
              <a:rPr lang="en-US" sz="2200" b="1" dirty="0" smtClean="0">
                <a:solidFill>
                  <a:srgbClr val="CB2A2F"/>
                </a:solidFill>
                <a:latin typeface="Helvetica Neue Light"/>
                <a:cs typeface="Helvetica Neue Light"/>
              </a:rPr>
              <a:t>20</a:t>
            </a:r>
            <a:r>
              <a:rPr lang="en-US" sz="2200" b="1" dirty="0" smtClean="0">
                <a:latin typeface="Helvetica Neue Light"/>
                <a:cs typeface="Helvetica Neue Light"/>
              </a:rPr>
              <a:t> slides </a:t>
            </a:r>
            <a:r>
              <a:rPr lang="en-US" sz="2200" b="1" dirty="0" smtClean="0">
                <a:latin typeface="Wingdings"/>
                <a:ea typeface="Wingdings"/>
                <a:cs typeface="Wingdings"/>
                <a:sym typeface="Wingdings"/>
              </a:rPr>
              <a:t></a:t>
            </a:r>
            <a:r>
              <a:rPr lang="en-US" sz="2200" b="1" dirty="0" smtClean="0">
                <a:latin typeface="Helvetica Neue Light"/>
                <a:cs typeface="Helvetica Neue Light"/>
              </a:rPr>
              <a:t> </a:t>
            </a:r>
            <a:r>
              <a:rPr lang="en-US" sz="2200" b="1" dirty="0" smtClean="0">
                <a:solidFill>
                  <a:srgbClr val="CB2A2F"/>
                </a:solidFill>
                <a:latin typeface="Helvetica Neue Light"/>
                <a:cs typeface="Helvetica Neue Light"/>
              </a:rPr>
              <a:t>20</a:t>
            </a:r>
            <a:r>
              <a:rPr lang="en-US" sz="2200" b="1" dirty="0" smtClean="0">
                <a:latin typeface="Helvetica Neue Light"/>
                <a:cs typeface="Helvetica Neue Light"/>
              </a:rPr>
              <a:t> </a:t>
            </a:r>
            <a:r>
              <a:rPr lang="en-US" sz="2200" b="1" dirty="0" err="1" smtClean="0">
                <a:latin typeface="Helvetica Neue Light"/>
                <a:cs typeface="Helvetica Neue Light"/>
              </a:rPr>
              <a:t>secs</a:t>
            </a:r>
            <a:r>
              <a:rPr lang="en-US" sz="2200" b="1" dirty="0" smtClean="0">
                <a:latin typeface="Helvetica Neue Light"/>
                <a:cs typeface="Helvetica Neue Light"/>
              </a:rPr>
              <a:t> each)</a:t>
            </a:r>
          </a:p>
        </p:txBody>
      </p:sp>
    </p:spTree>
    <p:extLst>
      <p:ext uri="{BB962C8B-B14F-4D97-AF65-F5344CB8AC3E}">
        <p14:creationId xmlns:p14="http://schemas.microsoft.com/office/powerpoint/2010/main" val="1639634079"/>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p:cNvSpPr txBox="1"/>
          <p:nvPr/>
        </p:nvSpPr>
        <p:spPr bwMode="auto">
          <a:xfrm>
            <a:off x="113486" y="85826"/>
            <a:ext cx="687003" cy="809524"/>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03</a:t>
            </a:r>
          </a:p>
        </p:txBody>
      </p:sp>
      <p:sp>
        <p:nvSpPr>
          <p:cNvPr id="64" name="TextBox 63"/>
          <p:cNvSpPr txBox="1"/>
          <p:nvPr/>
        </p:nvSpPr>
        <p:spPr bwMode="auto">
          <a:xfrm>
            <a:off x="137452" y="1706267"/>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solidFill>
                  <a:srgbClr val="CB2A2F"/>
                </a:solidFill>
                <a:latin typeface="Helvetica Light"/>
                <a:cs typeface="Helvetica Light"/>
              </a:rPr>
              <a:t>04</a:t>
            </a:r>
          </a:p>
        </p:txBody>
      </p:sp>
      <p:pic>
        <p:nvPicPr>
          <p:cNvPr id="6" name="Picture 5" descr="Slide0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824" y="293650"/>
            <a:ext cx="2373376" cy="1335024"/>
          </a:xfrm>
          <a:prstGeom prst="rect">
            <a:avLst/>
          </a:prstGeom>
        </p:spPr>
      </p:pic>
      <p:sp>
        <p:nvSpPr>
          <p:cNvPr id="7" name="TextBox 6"/>
          <p:cNvSpPr txBox="1"/>
          <p:nvPr/>
        </p:nvSpPr>
        <p:spPr bwMode="auto">
          <a:xfrm>
            <a:off x="137452" y="3257550"/>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05</a:t>
            </a:r>
          </a:p>
        </p:txBody>
      </p:sp>
      <p:sp>
        <p:nvSpPr>
          <p:cNvPr id="8" name="Left Brace 7"/>
          <p:cNvSpPr/>
          <p:nvPr/>
        </p:nvSpPr>
        <p:spPr>
          <a:xfrm>
            <a:off x="3201599" y="1893850"/>
            <a:ext cx="486007" cy="1258536"/>
          </a:xfrm>
          <a:prstGeom prst="leftBrace">
            <a:avLst/>
          </a:prstGeom>
          <a:ln w="28575" cmpd="sng">
            <a:solidFill>
              <a:srgbClr val="CB2A2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9" name="Left Brace 8"/>
          <p:cNvSpPr/>
          <p:nvPr/>
        </p:nvSpPr>
        <p:spPr>
          <a:xfrm>
            <a:off x="3201599" y="293650"/>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0" name="TextBox 9"/>
          <p:cNvSpPr txBox="1"/>
          <p:nvPr/>
        </p:nvSpPr>
        <p:spPr bwMode="auto">
          <a:xfrm>
            <a:off x="3721100" y="1833971"/>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As both willing and unwilling migrants flood into cities, one of </a:t>
            </a:r>
            <a:r>
              <a:rPr lang="en-US" sz="1400" dirty="0" smtClean="0">
                <a:latin typeface="Helvetica"/>
                <a:cs typeface="Helvetica"/>
              </a:rPr>
              <a:t>the</a:t>
            </a:r>
          </a:p>
          <a:p>
            <a:pPr algn="just" eaLnBrk="0" hangingPunct="0">
              <a:spcBef>
                <a:spcPct val="30000"/>
              </a:spcBef>
              <a:buNone/>
              <a:defRPr/>
            </a:pPr>
            <a:r>
              <a:rPr lang="en-US" sz="1400" dirty="0" smtClean="0">
                <a:latin typeface="Helvetica"/>
                <a:cs typeface="Helvetica"/>
              </a:rPr>
              <a:t>last </a:t>
            </a:r>
            <a:r>
              <a:rPr lang="en-US" sz="1400" dirty="0">
                <a:latin typeface="Helvetica"/>
                <a:cs typeface="Helvetica"/>
              </a:rPr>
              <a:t>traces of China’s rural past vanishes from them: </a:t>
            </a:r>
            <a:r>
              <a:rPr lang="en-US" sz="1400" dirty="0" smtClean="0">
                <a:latin typeface="Helvetica"/>
                <a:cs typeface="Helvetica"/>
              </a:rPr>
              <a:t>urban</a:t>
            </a:r>
          </a:p>
          <a:p>
            <a:pPr algn="just" eaLnBrk="0" hangingPunct="0">
              <a:spcBef>
                <a:spcPct val="30000"/>
              </a:spcBef>
              <a:buNone/>
              <a:defRPr/>
            </a:pPr>
            <a:r>
              <a:rPr lang="en-US" sz="1400" dirty="0" smtClean="0">
                <a:latin typeface="Helvetica"/>
                <a:cs typeface="Helvetica"/>
              </a:rPr>
              <a:t>markets</a:t>
            </a:r>
            <a:r>
              <a:rPr lang="en-US" sz="1400" dirty="0">
                <a:latin typeface="Helvetica"/>
                <a:cs typeface="Helvetica"/>
              </a:rPr>
              <a:t>, like this one in Chongqing that once formed the </a:t>
            </a:r>
            <a:r>
              <a:rPr lang="en-US" sz="1400" dirty="0" smtClean="0">
                <a:latin typeface="Helvetica"/>
                <a:cs typeface="Helvetica"/>
              </a:rPr>
              <a:t>center</a:t>
            </a:r>
          </a:p>
          <a:p>
            <a:pPr algn="just" eaLnBrk="0" hangingPunct="0">
              <a:spcBef>
                <a:spcPct val="30000"/>
              </a:spcBef>
              <a:buNone/>
              <a:defRPr/>
            </a:pPr>
            <a:r>
              <a:rPr lang="en-US" sz="1400" dirty="0" smtClean="0">
                <a:latin typeface="Helvetica"/>
                <a:cs typeface="Helvetica"/>
              </a:rPr>
              <a:t>of </a:t>
            </a:r>
            <a:r>
              <a:rPr lang="en-US" sz="1400" dirty="0">
                <a:latin typeface="Helvetica"/>
                <a:cs typeface="Helvetica"/>
              </a:rPr>
              <a:t>Chinese economic and social life, are being demolished </a:t>
            </a:r>
            <a:r>
              <a:rPr lang="en-US" sz="1400" dirty="0" smtClean="0">
                <a:latin typeface="Helvetica"/>
                <a:cs typeface="Helvetica"/>
              </a:rPr>
              <a:t>or</a:t>
            </a:r>
          </a:p>
          <a:p>
            <a:pPr algn="just" eaLnBrk="0" hangingPunct="0">
              <a:spcBef>
                <a:spcPct val="30000"/>
              </a:spcBef>
              <a:buNone/>
              <a:defRPr/>
            </a:pPr>
            <a:r>
              <a:rPr lang="en-US" sz="1400" dirty="0" smtClean="0">
                <a:latin typeface="Helvetica"/>
                <a:cs typeface="Helvetica"/>
              </a:rPr>
              <a:t>moved out </a:t>
            </a:r>
            <a:r>
              <a:rPr lang="en-US" sz="1400" dirty="0">
                <a:latin typeface="Helvetica"/>
                <a:cs typeface="Helvetica"/>
              </a:rPr>
              <a:t>of the city to make room for more profitable land </a:t>
            </a:r>
            <a:r>
              <a:rPr lang="en-US" sz="1400" dirty="0" smtClean="0">
                <a:latin typeface="Helvetica"/>
                <a:cs typeface="Helvetica"/>
              </a:rPr>
              <a:t>uses.</a:t>
            </a:r>
            <a:endParaRPr lang="en-US" sz="1400" dirty="0">
              <a:latin typeface="Helvetica"/>
              <a:cs typeface="Helvetica"/>
            </a:endParaRPr>
          </a:p>
        </p:txBody>
      </p:sp>
      <p:sp>
        <p:nvSpPr>
          <p:cNvPr id="11" name="TextBox 10"/>
          <p:cNvSpPr txBox="1"/>
          <p:nvPr/>
        </p:nvSpPr>
        <p:spPr bwMode="auto">
          <a:xfrm>
            <a:off x="3721100" y="3471506"/>
            <a:ext cx="5118100" cy="1410465"/>
          </a:xfrm>
          <a:prstGeom prst="rect">
            <a:avLst/>
          </a:prstGeom>
          <a:noFill/>
          <a:ln w="9525">
            <a:noFill/>
            <a:miter lim="800000"/>
            <a:headEnd/>
            <a:tailEnd/>
          </a:ln>
        </p:spPr>
        <p:txBody>
          <a:bodyPr wrap="none" lIns="72000" tIns="36000" rIns="72000" bIns="36000" rtlCol="0">
            <a:prstTxWarp prst="textNoShape">
              <a:avLst/>
            </a:prstTxWarp>
            <a:noAutofit/>
          </a:bodyPr>
          <a:lstStyle/>
          <a:p>
            <a:pPr>
              <a:buNone/>
            </a:pPr>
            <a:r>
              <a:rPr lang="en-US" sz="1400" dirty="0">
                <a:latin typeface="Helvetica"/>
                <a:ea typeface="Baskerville"/>
                <a:cs typeface="Helvetica"/>
              </a:rPr>
              <a:t>This element of China’s drive to “modernize” is stretching the </a:t>
            </a:r>
            <a:endParaRPr lang="en-US" sz="1400" dirty="0" smtClean="0">
              <a:latin typeface="Helvetica"/>
              <a:ea typeface="Baskerville"/>
              <a:cs typeface="Helvetica"/>
            </a:endParaRPr>
          </a:p>
          <a:p>
            <a:pPr>
              <a:buNone/>
            </a:pPr>
            <a:r>
              <a:rPr lang="en-US" sz="1400" dirty="0" smtClean="0">
                <a:latin typeface="Helvetica"/>
                <a:ea typeface="Baskerville"/>
                <a:cs typeface="Helvetica"/>
              </a:rPr>
              <a:t>environmental </a:t>
            </a:r>
            <a:r>
              <a:rPr lang="en-US" sz="1400" dirty="0">
                <a:latin typeface="Helvetica"/>
                <a:ea typeface="Baskerville"/>
                <a:cs typeface="Helvetica"/>
              </a:rPr>
              <a:t>and social fabric to its limits. Like America in </a:t>
            </a:r>
            <a:r>
              <a:rPr lang="en-US" sz="1400" dirty="0" smtClean="0">
                <a:latin typeface="Helvetica"/>
                <a:ea typeface="Baskerville"/>
                <a:cs typeface="Helvetica"/>
              </a:rPr>
              <a:t>the</a:t>
            </a:r>
          </a:p>
          <a:p>
            <a:pPr>
              <a:buNone/>
            </a:pPr>
            <a:r>
              <a:rPr lang="en-US" sz="1400" dirty="0" smtClean="0">
                <a:latin typeface="Helvetica"/>
                <a:ea typeface="Baskerville"/>
                <a:cs typeface="Helvetica"/>
              </a:rPr>
              <a:t>mid</a:t>
            </a:r>
            <a:r>
              <a:rPr lang="en-US" sz="1400" dirty="0">
                <a:latin typeface="Helvetica"/>
                <a:ea typeface="Baskerville"/>
                <a:cs typeface="Helvetica"/>
              </a:rPr>
              <a:t>-20th century, malls are replacing local markets, but here </a:t>
            </a:r>
            <a:endParaRPr lang="en-US" sz="1400" dirty="0" smtClean="0">
              <a:latin typeface="Helvetica"/>
              <a:ea typeface="Baskerville"/>
              <a:cs typeface="Helvetica"/>
            </a:endParaRPr>
          </a:p>
          <a:p>
            <a:pPr>
              <a:buNone/>
            </a:pPr>
            <a:r>
              <a:rPr lang="en-US" sz="1400" dirty="0" smtClean="0">
                <a:latin typeface="Helvetica"/>
                <a:ea typeface="Baskerville"/>
                <a:cs typeface="Helvetica"/>
              </a:rPr>
              <a:t>many </a:t>
            </a:r>
            <a:r>
              <a:rPr lang="en-US" sz="1400" dirty="0">
                <a:latin typeface="Helvetica"/>
                <a:ea typeface="Baskerville"/>
                <a:cs typeface="Helvetica"/>
              </a:rPr>
              <a:t>are built speculatively and remain unfinished like this one. </a:t>
            </a:r>
          </a:p>
        </p:txBody>
      </p:sp>
      <p:sp>
        <p:nvSpPr>
          <p:cNvPr id="12" name="Left Brace 11"/>
          <p:cNvSpPr/>
          <p:nvPr/>
        </p:nvSpPr>
        <p:spPr>
          <a:xfrm>
            <a:off x="3233506" y="3506577"/>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3" name="TextBox 12"/>
          <p:cNvSpPr txBox="1"/>
          <p:nvPr/>
        </p:nvSpPr>
        <p:spPr bwMode="auto">
          <a:xfrm>
            <a:off x="3732762" y="218212"/>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Besides these willing migrants, many rural-dwellers today are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being </a:t>
            </a:r>
            <a:r>
              <a:rPr lang="en-US" sz="1400" dirty="0">
                <a:latin typeface="Helvetica"/>
                <a:cs typeface="Helvetica"/>
              </a:rPr>
              <a:t>uprooted and forced by the government into </a:t>
            </a:r>
            <a:r>
              <a:rPr lang="en-US" sz="1400" dirty="0" smtClean="0">
                <a:latin typeface="Helvetica"/>
                <a:cs typeface="Helvetica"/>
              </a:rPr>
              <a:t>communities</a:t>
            </a:r>
          </a:p>
          <a:p>
            <a:pPr algn="just" eaLnBrk="0" hangingPunct="0">
              <a:spcBef>
                <a:spcPct val="30000"/>
              </a:spcBef>
              <a:buNone/>
              <a:defRPr/>
            </a:pPr>
            <a:r>
              <a:rPr lang="en-US" sz="1400" dirty="0" smtClean="0">
                <a:latin typeface="Helvetica"/>
                <a:cs typeface="Helvetica"/>
              </a:rPr>
              <a:t>like </a:t>
            </a:r>
            <a:r>
              <a:rPr lang="en-US" sz="1400" dirty="0">
                <a:latin typeface="Helvetica"/>
                <a:cs typeface="Helvetica"/>
              </a:rPr>
              <a:t>this one on the outskirts of Beijing - isolated from public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transport</a:t>
            </a:r>
            <a:r>
              <a:rPr lang="en-US" sz="1400" dirty="0">
                <a:latin typeface="Helvetica"/>
                <a:cs typeface="Helvetica"/>
              </a:rPr>
              <a:t>, far from both the urban center and the fields of </a:t>
            </a:r>
            <a:r>
              <a:rPr lang="en-US" sz="1400" dirty="0" smtClean="0">
                <a:latin typeface="Helvetica"/>
                <a:cs typeface="Helvetica"/>
              </a:rPr>
              <a:t>their </a:t>
            </a:r>
          </a:p>
          <a:p>
            <a:pPr algn="just" eaLnBrk="0" hangingPunct="0">
              <a:spcBef>
                <a:spcPct val="30000"/>
              </a:spcBef>
              <a:buNone/>
              <a:defRPr/>
            </a:pPr>
            <a:r>
              <a:rPr lang="en-US" sz="1400" dirty="0" smtClean="0">
                <a:latin typeface="Helvetica"/>
                <a:cs typeface="Helvetica"/>
              </a:rPr>
              <a:t>villages</a:t>
            </a:r>
            <a:r>
              <a:rPr lang="en-US" sz="1400" dirty="0">
                <a:latin typeface="Helvetica"/>
                <a:cs typeface="Helvetica"/>
              </a:rPr>
              <a:t>, here </a:t>
            </a:r>
            <a:r>
              <a:rPr lang="en-US" sz="1400" dirty="0" smtClean="0">
                <a:latin typeface="Helvetica"/>
                <a:cs typeface="Helvetica"/>
              </a:rPr>
              <a:t>often </a:t>
            </a:r>
            <a:r>
              <a:rPr lang="en-US" sz="1400" dirty="0">
                <a:latin typeface="Helvetica"/>
                <a:cs typeface="Helvetica"/>
              </a:rPr>
              <a:t>the only functioning economy is informal.</a:t>
            </a:r>
          </a:p>
        </p:txBody>
      </p:sp>
      <p:pic>
        <p:nvPicPr>
          <p:cNvPr id="2" name="Picture 1" descr="Slide0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824" y="1930563"/>
            <a:ext cx="2373376" cy="1335024"/>
          </a:xfrm>
          <a:prstGeom prst="rect">
            <a:avLst/>
          </a:prstGeom>
        </p:spPr>
      </p:pic>
      <p:pic>
        <p:nvPicPr>
          <p:cNvPr id="3" name="Picture 2" descr="Slide0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24" y="3486150"/>
            <a:ext cx="2373376" cy="1335024"/>
          </a:xfrm>
          <a:prstGeom prst="rect">
            <a:avLst/>
          </a:prstGeom>
        </p:spPr>
      </p:pic>
    </p:spTree>
    <p:extLst>
      <p:ext uri="{BB962C8B-B14F-4D97-AF65-F5344CB8AC3E}">
        <p14:creationId xmlns:p14="http://schemas.microsoft.com/office/powerpoint/2010/main" val="3091155221"/>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p:cNvSpPr txBox="1"/>
          <p:nvPr/>
        </p:nvSpPr>
        <p:spPr bwMode="auto">
          <a:xfrm>
            <a:off x="113486" y="85826"/>
            <a:ext cx="687003" cy="809524"/>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06</a:t>
            </a:r>
          </a:p>
        </p:txBody>
      </p:sp>
      <p:sp>
        <p:nvSpPr>
          <p:cNvPr id="64" name="TextBox 63"/>
          <p:cNvSpPr txBox="1"/>
          <p:nvPr/>
        </p:nvSpPr>
        <p:spPr bwMode="auto">
          <a:xfrm>
            <a:off x="137452" y="1706267"/>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solidFill>
                  <a:srgbClr val="CB2A2F"/>
                </a:solidFill>
                <a:latin typeface="Helvetica Light"/>
                <a:cs typeface="Helvetica Light"/>
              </a:rPr>
              <a:t>07</a:t>
            </a:r>
          </a:p>
        </p:txBody>
      </p:sp>
      <p:sp>
        <p:nvSpPr>
          <p:cNvPr id="7" name="TextBox 6"/>
          <p:cNvSpPr txBox="1"/>
          <p:nvPr/>
        </p:nvSpPr>
        <p:spPr bwMode="auto">
          <a:xfrm>
            <a:off x="137452" y="3257550"/>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08</a:t>
            </a:r>
          </a:p>
        </p:txBody>
      </p:sp>
      <p:sp>
        <p:nvSpPr>
          <p:cNvPr id="8" name="Left Brace 7"/>
          <p:cNvSpPr/>
          <p:nvPr/>
        </p:nvSpPr>
        <p:spPr>
          <a:xfrm>
            <a:off x="3201599" y="1893850"/>
            <a:ext cx="486007" cy="1258536"/>
          </a:xfrm>
          <a:prstGeom prst="leftBrace">
            <a:avLst/>
          </a:prstGeom>
          <a:ln w="28575" cmpd="sng">
            <a:solidFill>
              <a:srgbClr val="CB2A2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9" name="Left Brace 8"/>
          <p:cNvSpPr/>
          <p:nvPr/>
        </p:nvSpPr>
        <p:spPr>
          <a:xfrm>
            <a:off x="3201599" y="293650"/>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0" name="TextBox 9"/>
          <p:cNvSpPr txBox="1"/>
          <p:nvPr/>
        </p:nvSpPr>
        <p:spPr bwMode="auto">
          <a:xfrm>
            <a:off x="3721100" y="1833971"/>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“Why on top of a pedestrian overpass?”, you may ask. Fair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question</a:t>
            </a:r>
            <a:r>
              <a:rPr lang="en-US" sz="1400" dirty="0">
                <a:latin typeface="Helvetica"/>
                <a:cs typeface="Helvetica"/>
              </a:rPr>
              <a:t>. Skyrocketing car ownership has lead to pedestrian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convenience </a:t>
            </a:r>
            <a:r>
              <a:rPr lang="en-US" sz="1400" dirty="0">
                <a:latin typeface="Helvetica"/>
                <a:cs typeface="Helvetica"/>
              </a:rPr>
              <a:t>being sacrificed for smoother vehicle traffic,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creating </a:t>
            </a:r>
            <a:r>
              <a:rPr lang="en-US" sz="1400" dirty="0">
                <a:latin typeface="Helvetica"/>
                <a:cs typeface="Helvetica"/>
              </a:rPr>
              <a:t>a proliferation of pedestrian passageways above and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beneath </a:t>
            </a:r>
            <a:r>
              <a:rPr lang="en-US" sz="1400" dirty="0">
                <a:latin typeface="Helvetica"/>
                <a:cs typeface="Helvetica"/>
              </a:rPr>
              <a:t>China’s city streets, such as this one in Shenzhen.</a:t>
            </a:r>
          </a:p>
        </p:txBody>
      </p:sp>
      <p:sp>
        <p:nvSpPr>
          <p:cNvPr id="11" name="TextBox 10"/>
          <p:cNvSpPr txBox="1"/>
          <p:nvPr/>
        </p:nvSpPr>
        <p:spPr bwMode="auto">
          <a:xfrm>
            <a:off x="3721100" y="3471506"/>
            <a:ext cx="5118100" cy="1410465"/>
          </a:xfrm>
          <a:prstGeom prst="rect">
            <a:avLst/>
          </a:prstGeom>
          <a:noFill/>
          <a:ln w="9525">
            <a:noFill/>
            <a:miter lim="800000"/>
            <a:headEnd/>
            <a:tailEnd/>
          </a:ln>
        </p:spPr>
        <p:txBody>
          <a:bodyPr wrap="none" lIns="72000" tIns="36000" rIns="72000" bIns="36000" rtlCol="0">
            <a:prstTxWarp prst="textNoShape">
              <a:avLst/>
            </a:prstTxWarp>
            <a:noAutofit/>
          </a:bodyPr>
          <a:lstStyle/>
          <a:p>
            <a:pPr>
              <a:buNone/>
            </a:pPr>
            <a:r>
              <a:rPr lang="en-US" sz="1400" dirty="0">
                <a:latin typeface="Helvetica"/>
                <a:ea typeface="Baskerville"/>
                <a:cs typeface="Helvetica"/>
              </a:rPr>
              <a:t>That sterilized exterior conceals a vibrant inner life. These </a:t>
            </a:r>
            <a:endParaRPr lang="en-US" sz="1400" dirty="0" smtClean="0">
              <a:latin typeface="Helvetica"/>
              <a:ea typeface="Baskerville"/>
              <a:cs typeface="Helvetica"/>
            </a:endParaRPr>
          </a:p>
          <a:p>
            <a:pPr>
              <a:buNone/>
            </a:pPr>
            <a:r>
              <a:rPr lang="en-US" sz="1400" dirty="0" smtClean="0">
                <a:latin typeface="Helvetica"/>
                <a:ea typeface="Baskerville"/>
                <a:cs typeface="Helvetica"/>
              </a:rPr>
              <a:t>liminal </a:t>
            </a:r>
            <a:r>
              <a:rPr lang="en-US" sz="1400" dirty="0">
                <a:latin typeface="Helvetica"/>
                <a:ea typeface="Baskerville"/>
                <a:cs typeface="Helvetica"/>
              </a:rPr>
              <a:t>"non-spaces" are being transformed into a new type of </a:t>
            </a:r>
            <a:endParaRPr lang="en-US" sz="1400" dirty="0" smtClean="0">
              <a:latin typeface="Helvetica"/>
              <a:ea typeface="Baskerville"/>
              <a:cs typeface="Helvetica"/>
            </a:endParaRPr>
          </a:p>
          <a:p>
            <a:pPr>
              <a:buNone/>
            </a:pPr>
            <a:r>
              <a:rPr lang="en-US" sz="1400" dirty="0" smtClean="0">
                <a:latin typeface="Helvetica"/>
                <a:ea typeface="Baskerville"/>
                <a:cs typeface="Helvetica"/>
              </a:rPr>
              <a:t>urban </a:t>
            </a:r>
            <a:r>
              <a:rPr lang="en-US" sz="1400" dirty="0">
                <a:latin typeface="Helvetica"/>
                <a:ea typeface="Baskerville"/>
                <a:cs typeface="Helvetica"/>
              </a:rPr>
              <a:t>place, as limited spatial and employment opportunities </a:t>
            </a:r>
            <a:endParaRPr lang="en-US" sz="1400" dirty="0" smtClean="0">
              <a:latin typeface="Helvetica"/>
              <a:ea typeface="Baskerville"/>
              <a:cs typeface="Helvetica"/>
            </a:endParaRPr>
          </a:p>
          <a:p>
            <a:pPr>
              <a:buNone/>
            </a:pPr>
            <a:r>
              <a:rPr lang="en-US" sz="1400" dirty="0" smtClean="0">
                <a:latin typeface="Helvetica"/>
                <a:ea typeface="Baskerville"/>
                <a:cs typeface="Helvetica"/>
              </a:rPr>
              <a:t>combine </a:t>
            </a:r>
            <a:r>
              <a:rPr lang="en-US" sz="1400" dirty="0">
                <a:latin typeface="Helvetica"/>
                <a:ea typeface="Baskerville"/>
                <a:cs typeface="Helvetica"/>
              </a:rPr>
              <a:t>with resource-constrained ingenuity to create thriving </a:t>
            </a:r>
            <a:endParaRPr lang="en-US" sz="1400" dirty="0" smtClean="0">
              <a:latin typeface="Helvetica"/>
              <a:ea typeface="Baskerville"/>
              <a:cs typeface="Helvetica"/>
            </a:endParaRPr>
          </a:p>
          <a:p>
            <a:pPr>
              <a:buNone/>
            </a:pPr>
            <a:r>
              <a:rPr lang="en-US" sz="1400" dirty="0" smtClean="0">
                <a:latin typeface="Helvetica"/>
                <a:ea typeface="Baskerville"/>
                <a:cs typeface="Helvetica"/>
              </a:rPr>
              <a:t>new marketplaces.</a:t>
            </a:r>
            <a:endParaRPr lang="en-US" sz="1400" dirty="0">
              <a:latin typeface="Helvetica"/>
              <a:ea typeface="Baskerville"/>
              <a:cs typeface="Helvetica"/>
            </a:endParaRPr>
          </a:p>
        </p:txBody>
      </p:sp>
      <p:sp>
        <p:nvSpPr>
          <p:cNvPr id="12" name="Left Brace 11"/>
          <p:cNvSpPr/>
          <p:nvPr/>
        </p:nvSpPr>
        <p:spPr>
          <a:xfrm>
            <a:off x="3233506" y="3506577"/>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3" name="TextBox 12"/>
          <p:cNvSpPr txBox="1"/>
          <p:nvPr/>
        </p:nvSpPr>
        <p:spPr bwMode="auto">
          <a:xfrm>
            <a:off x="3732762" y="218212"/>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Without traditional markets in which to legally sell, some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migrants </a:t>
            </a:r>
            <a:r>
              <a:rPr lang="en-US" sz="1400" dirty="0">
                <a:latin typeface="Helvetica"/>
                <a:cs typeface="Helvetica"/>
              </a:rPr>
              <a:t>try informal street selling, or </a:t>
            </a:r>
            <a:r>
              <a:rPr lang="en-US" sz="1400" dirty="0" err="1">
                <a:latin typeface="Helvetica"/>
                <a:cs typeface="Helvetica"/>
              </a:rPr>
              <a:t>dì</a:t>
            </a:r>
            <a:r>
              <a:rPr lang="en-US" sz="1400" dirty="0">
                <a:latin typeface="Helvetica"/>
                <a:cs typeface="Helvetica"/>
              </a:rPr>
              <a:t> </a:t>
            </a:r>
            <a:r>
              <a:rPr lang="en-US" sz="1400" dirty="0" err="1">
                <a:latin typeface="Helvetica"/>
                <a:cs typeface="Helvetica"/>
              </a:rPr>
              <a:t>tān</a:t>
            </a:r>
            <a:r>
              <a:rPr lang="en-US" sz="1400" dirty="0">
                <a:latin typeface="Helvetica"/>
                <a:cs typeface="Helvetica"/>
              </a:rPr>
              <a:t> in Chinese. “</a:t>
            </a:r>
            <a:r>
              <a:rPr lang="en-US" sz="1400" dirty="0" err="1">
                <a:latin typeface="Helvetica"/>
                <a:cs typeface="Helvetica"/>
              </a:rPr>
              <a:t>Dì</a:t>
            </a:r>
            <a:r>
              <a:rPr lang="en-US" sz="1400" dirty="0">
                <a:latin typeface="Helvetica"/>
                <a:cs typeface="Helvetica"/>
              </a:rPr>
              <a:t>”,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the </a:t>
            </a:r>
            <a:r>
              <a:rPr lang="en-US" sz="1400" dirty="0">
                <a:latin typeface="Helvetica"/>
                <a:cs typeface="Helvetica"/>
              </a:rPr>
              <a:t>left character, means ground, while “</a:t>
            </a:r>
            <a:r>
              <a:rPr lang="en-US" sz="1400" dirty="0" err="1">
                <a:latin typeface="Helvetica"/>
                <a:cs typeface="Helvetica"/>
              </a:rPr>
              <a:t>tān</a:t>
            </a:r>
            <a:r>
              <a:rPr lang="en-US" sz="1400" dirty="0">
                <a:latin typeface="Helvetica"/>
                <a:cs typeface="Helvetica"/>
              </a:rPr>
              <a:t>” means to spread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out</a:t>
            </a:r>
            <a:r>
              <a:rPr lang="en-US" sz="1400" dirty="0">
                <a:latin typeface="Helvetica"/>
                <a:cs typeface="Helvetica"/>
              </a:rPr>
              <a:t>. Here, the “ground” happens be 40 feet up in the air on a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highway’s </a:t>
            </a:r>
            <a:r>
              <a:rPr lang="en-US" sz="1400" dirty="0">
                <a:latin typeface="Helvetica"/>
                <a:cs typeface="Helvetica"/>
              </a:rPr>
              <a:t>pedestrian </a:t>
            </a:r>
            <a:r>
              <a:rPr lang="en-US" sz="1400" dirty="0" smtClean="0">
                <a:latin typeface="Helvetica"/>
                <a:cs typeface="Helvetica"/>
              </a:rPr>
              <a:t>overpass.</a:t>
            </a:r>
            <a:endParaRPr lang="en-US" sz="1400" dirty="0">
              <a:latin typeface="Helvetica"/>
              <a:cs typeface="Helvetica"/>
            </a:endParaRPr>
          </a:p>
        </p:txBody>
      </p:sp>
      <p:pic>
        <p:nvPicPr>
          <p:cNvPr id="4" name="Picture 3" descr="Slide0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824" y="285750"/>
            <a:ext cx="2373376" cy="1335024"/>
          </a:xfrm>
          <a:prstGeom prst="rect">
            <a:avLst/>
          </a:prstGeom>
        </p:spPr>
      </p:pic>
      <p:pic>
        <p:nvPicPr>
          <p:cNvPr id="5" name="Picture 4" descr="Slide0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922526"/>
            <a:ext cx="2373376" cy="1335024"/>
          </a:xfrm>
          <a:prstGeom prst="rect">
            <a:avLst/>
          </a:prstGeom>
        </p:spPr>
      </p:pic>
      <p:pic>
        <p:nvPicPr>
          <p:cNvPr id="14" name="Picture 13" descr="Slide0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471506"/>
            <a:ext cx="2373376" cy="1335024"/>
          </a:xfrm>
          <a:prstGeom prst="rect">
            <a:avLst/>
          </a:prstGeom>
        </p:spPr>
      </p:pic>
    </p:spTree>
    <p:extLst>
      <p:ext uri="{BB962C8B-B14F-4D97-AF65-F5344CB8AC3E}">
        <p14:creationId xmlns:p14="http://schemas.microsoft.com/office/powerpoint/2010/main" val="2547299618"/>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p:cNvSpPr txBox="1"/>
          <p:nvPr/>
        </p:nvSpPr>
        <p:spPr bwMode="auto">
          <a:xfrm>
            <a:off x="113486" y="85826"/>
            <a:ext cx="687003" cy="809524"/>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09</a:t>
            </a:r>
          </a:p>
        </p:txBody>
      </p:sp>
      <p:sp>
        <p:nvSpPr>
          <p:cNvPr id="64" name="TextBox 63"/>
          <p:cNvSpPr txBox="1"/>
          <p:nvPr/>
        </p:nvSpPr>
        <p:spPr bwMode="auto">
          <a:xfrm>
            <a:off x="137452" y="1706267"/>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solidFill>
                  <a:srgbClr val="CB2A2F"/>
                </a:solidFill>
                <a:latin typeface="Helvetica Light"/>
                <a:cs typeface="Helvetica Light"/>
              </a:rPr>
              <a:t>10</a:t>
            </a:r>
          </a:p>
        </p:txBody>
      </p:sp>
      <p:sp>
        <p:nvSpPr>
          <p:cNvPr id="7" name="TextBox 6"/>
          <p:cNvSpPr txBox="1"/>
          <p:nvPr/>
        </p:nvSpPr>
        <p:spPr bwMode="auto">
          <a:xfrm>
            <a:off x="137452" y="3257550"/>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11</a:t>
            </a:r>
          </a:p>
        </p:txBody>
      </p:sp>
      <p:sp>
        <p:nvSpPr>
          <p:cNvPr id="8" name="Left Brace 7"/>
          <p:cNvSpPr/>
          <p:nvPr/>
        </p:nvSpPr>
        <p:spPr>
          <a:xfrm>
            <a:off x="3201599" y="1893850"/>
            <a:ext cx="486007" cy="1258536"/>
          </a:xfrm>
          <a:prstGeom prst="leftBrace">
            <a:avLst/>
          </a:prstGeom>
          <a:ln w="28575" cmpd="sng">
            <a:solidFill>
              <a:srgbClr val="CB2A2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9" name="Left Brace 8"/>
          <p:cNvSpPr/>
          <p:nvPr/>
        </p:nvSpPr>
        <p:spPr>
          <a:xfrm>
            <a:off x="3201599" y="293650"/>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0" name="TextBox 9"/>
          <p:cNvSpPr txBox="1"/>
          <p:nvPr/>
        </p:nvSpPr>
        <p:spPr bwMode="auto">
          <a:xfrm>
            <a:off x="3721100" y="1833971"/>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The variety of available goods is overwhelming: phone cases,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books</a:t>
            </a:r>
            <a:r>
              <a:rPr lang="en-US" sz="1400" dirty="0">
                <a:latin typeface="Helvetica"/>
                <a:cs typeface="Helvetica"/>
              </a:rPr>
              <a:t>, paintings, posters, toys, small pieces of clothing like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socks </a:t>
            </a:r>
            <a:r>
              <a:rPr lang="en-US" sz="1400" dirty="0">
                <a:latin typeface="Helvetica"/>
                <a:cs typeface="Helvetica"/>
              </a:rPr>
              <a:t>and underwear, CD’s and DVD’s, all manner of home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décor</a:t>
            </a:r>
            <a:r>
              <a:rPr lang="en-US" sz="1400" dirty="0">
                <a:latin typeface="Helvetica"/>
                <a:cs typeface="Helvetica"/>
              </a:rPr>
              <a:t>, and </a:t>
            </a:r>
            <a:r>
              <a:rPr lang="en-US" sz="1400" dirty="0" smtClean="0">
                <a:latin typeface="Helvetica"/>
                <a:cs typeface="Helvetica"/>
              </a:rPr>
              <a:t>any </a:t>
            </a:r>
            <a:r>
              <a:rPr lang="en-US" sz="1400" dirty="0">
                <a:latin typeface="Helvetica"/>
                <a:cs typeface="Helvetica"/>
              </a:rPr>
              <a:t>kind of small consumer good </a:t>
            </a:r>
            <a:r>
              <a:rPr lang="en-US" sz="1400" dirty="0" smtClean="0">
                <a:latin typeface="Helvetica"/>
                <a:cs typeface="Helvetica"/>
              </a:rPr>
              <a:t>imaginable</a:t>
            </a:r>
            <a:r>
              <a:rPr lang="en-US" sz="1400" dirty="0">
                <a:latin typeface="Helvetica"/>
                <a:cs typeface="Helvetica"/>
              </a:rPr>
              <a:t>, from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mouse </a:t>
            </a:r>
            <a:r>
              <a:rPr lang="en-US" sz="1400" dirty="0">
                <a:latin typeface="Helvetica"/>
                <a:cs typeface="Helvetica"/>
              </a:rPr>
              <a:t>traps to moisturizer, from fake nails to nail </a:t>
            </a:r>
            <a:r>
              <a:rPr lang="en-US" sz="1400" dirty="0" smtClean="0">
                <a:latin typeface="Helvetica"/>
                <a:cs typeface="Helvetica"/>
              </a:rPr>
              <a:t>clippers.</a:t>
            </a:r>
            <a:endParaRPr lang="en-US" sz="1400" dirty="0">
              <a:latin typeface="Helvetica"/>
              <a:cs typeface="Helvetica"/>
            </a:endParaRPr>
          </a:p>
        </p:txBody>
      </p:sp>
      <p:sp>
        <p:nvSpPr>
          <p:cNvPr id="11" name="TextBox 10"/>
          <p:cNvSpPr txBox="1"/>
          <p:nvPr/>
        </p:nvSpPr>
        <p:spPr bwMode="auto">
          <a:xfrm>
            <a:off x="3721100" y="3471506"/>
            <a:ext cx="5118100" cy="1410465"/>
          </a:xfrm>
          <a:prstGeom prst="rect">
            <a:avLst/>
          </a:prstGeom>
          <a:noFill/>
          <a:ln w="9525">
            <a:noFill/>
            <a:miter lim="800000"/>
            <a:headEnd/>
            <a:tailEnd/>
          </a:ln>
        </p:spPr>
        <p:txBody>
          <a:bodyPr wrap="none" lIns="72000" tIns="36000" rIns="72000" bIns="36000" rtlCol="0">
            <a:prstTxWarp prst="textNoShape">
              <a:avLst/>
            </a:prstTxWarp>
            <a:noAutofit/>
          </a:bodyPr>
          <a:lstStyle/>
          <a:p>
            <a:pPr>
              <a:buNone/>
            </a:pPr>
            <a:r>
              <a:rPr lang="en-US" sz="1400" dirty="0">
                <a:latin typeface="Helvetica"/>
                <a:ea typeface="Baskerville"/>
                <a:cs typeface="Helvetica"/>
              </a:rPr>
              <a:t>Some of these markets offer shelter from the elements as well</a:t>
            </a:r>
            <a:r>
              <a:rPr lang="en-US" sz="1400" dirty="0" smtClean="0">
                <a:latin typeface="Helvetica"/>
                <a:ea typeface="Baskerville"/>
                <a:cs typeface="Helvetica"/>
              </a:rPr>
              <a:t>.</a:t>
            </a:r>
          </a:p>
          <a:p>
            <a:pPr>
              <a:buNone/>
            </a:pPr>
            <a:r>
              <a:rPr lang="en-US" sz="1400" dirty="0" smtClean="0">
                <a:latin typeface="Helvetica"/>
                <a:ea typeface="Baskerville"/>
                <a:cs typeface="Helvetica"/>
              </a:rPr>
              <a:t>Vendors </a:t>
            </a:r>
            <a:r>
              <a:rPr lang="en-US" sz="1400" dirty="0">
                <a:latin typeface="Helvetica"/>
                <a:ea typeface="Baskerville"/>
                <a:cs typeface="Helvetica"/>
              </a:rPr>
              <a:t>in this air-conditioned subway station in Beijing </a:t>
            </a:r>
            <a:r>
              <a:rPr lang="en-US" sz="1400" dirty="0" smtClean="0">
                <a:latin typeface="Helvetica"/>
                <a:ea typeface="Baskerville"/>
                <a:cs typeface="Helvetica"/>
              </a:rPr>
              <a:t>stock</a:t>
            </a:r>
          </a:p>
          <a:p>
            <a:pPr>
              <a:buNone/>
            </a:pPr>
            <a:r>
              <a:rPr lang="en-US" sz="1400" dirty="0" smtClean="0">
                <a:latin typeface="Helvetica"/>
                <a:ea typeface="Baskerville"/>
                <a:cs typeface="Helvetica"/>
              </a:rPr>
              <a:t>items </a:t>
            </a:r>
            <a:r>
              <a:rPr lang="en-US" sz="1400" dirty="0">
                <a:latin typeface="Helvetica"/>
                <a:ea typeface="Baskerville"/>
                <a:cs typeface="Helvetica"/>
              </a:rPr>
              <a:t>that add convenience to customers’ journeys at </a:t>
            </a:r>
            <a:r>
              <a:rPr lang="en-US" sz="1400" dirty="0" smtClean="0">
                <a:latin typeface="Helvetica"/>
                <a:ea typeface="Baskerville"/>
                <a:cs typeface="Helvetica"/>
              </a:rPr>
              <a:t>this</a:t>
            </a:r>
          </a:p>
          <a:p>
            <a:pPr>
              <a:buNone/>
            </a:pPr>
            <a:r>
              <a:rPr lang="en-US" sz="1400" dirty="0" smtClean="0">
                <a:latin typeface="Helvetica"/>
                <a:ea typeface="Baskerville"/>
                <a:cs typeface="Helvetica"/>
              </a:rPr>
              <a:t>transition </a:t>
            </a:r>
            <a:r>
              <a:rPr lang="en-US" sz="1400" dirty="0">
                <a:latin typeface="Helvetica"/>
                <a:ea typeface="Baskerville"/>
                <a:cs typeface="Helvetica"/>
              </a:rPr>
              <a:t>point, such as snacks, maps, sunglasses, hats, </a:t>
            </a:r>
            <a:endParaRPr lang="en-US" sz="1400" dirty="0" smtClean="0">
              <a:latin typeface="Helvetica"/>
              <a:ea typeface="Baskerville"/>
              <a:cs typeface="Helvetica"/>
            </a:endParaRPr>
          </a:p>
          <a:p>
            <a:pPr>
              <a:buNone/>
            </a:pPr>
            <a:r>
              <a:rPr lang="en-US" sz="1400" dirty="0" smtClean="0">
                <a:latin typeface="Helvetica"/>
                <a:ea typeface="Baskerville"/>
                <a:cs typeface="Helvetica"/>
              </a:rPr>
              <a:t>handheld </a:t>
            </a:r>
            <a:r>
              <a:rPr lang="en-US" sz="1400" dirty="0">
                <a:latin typeface="Helvetica"/>
                <a:ea typeface="Baskerville"/>
                <a:cs typeface="Helvetica"/>
              </a:rPr>
              <a:t>fans, umbrellas and </a:t>
            </a:r>
            <a:r>
              <a:rPr lang="en-US" sz="1400" dirty="0" smtClean="0">
                <a:latin typeface="Helvetica"/>
                <a:ea typeface="Baskerville"/>
                <a:cs typeface="Helvetica"/>
              </a:rPr>
              <a:t>raincoats.</a:t>
            </a:r>
            <a:endParaRPr lang="en-US" sz="1400" dirty="0">
              <a:latin typeface="Helvetica"/>
              <a:ea typeface="Baskerville"/>
              <a:cs typeface="Helvetica"/>
            </a:endParaRPr>
          </a:p>
        </p:txBody>
      </p:sp>
      <p:sp>
        <p:nvSpPr>
          <p:cNvPr id="12" name="Left Brace 11"/>
          <p:cNvSpPr/>
          <p:nvPr/>
        </p:nvSpPr>
        <p:spPr>
          <a:xfrm>
            <a:off x="3233506" y="3506577"/>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3" name="TextBox 12"/>
          <p:cNvSpPr txBox="1"/>
          <p:nvPr/>
        </p:nvSpPr>
        <p:spPr bwMode="auto">
          <a:xfrm>
            <a:off x="3732762" y="218212"/>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The constant surge of humanity coursing through them recalls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traditional </a:t>
            </a:r>
            <a:r>
              <a:rPr lang="en-US" sz="1400" dirty="0">
                <a:latin typeface="Helvetica"/>
                <a:cs typeface="Helvetica"/>
              </a:rPr>
              <a:t>markets, attracting construction workers, office staff,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tourists</a:t>
            </a:r>
            <a:r>
              <a:rPr lang="en-US" sz="1400" dirty="0">
                <a:latin typeface="Helvetica"/>
                <a:cs typeface="Helvetica"/>
              </a:rPr>
              <a:t>, retirees, students, and more. However, unlike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yesterday’s </a:t>
            </a:r>
            <a:r>
              <a:rPr lang="en-US" sz="1400" dirty="0">
                <a:latin typeface="Helvetica"/>
                <a:cs typeface="Helvetica"/>
              </a:rPr>
              <a:t>markets, these new commercial forums are </a:t>
            </a:r>
            <a:r>
              <a:rPr lang="en-US" sz="1400" dirty="0" smtClean="0">
                <a:latin typeface="Helvetica"/>
                <a:cs typeface="Helvetica"/>
              </a:rPr>
              <a:t>no </a:t>
            </a:r>
          </a:p>
          <a:p>
            <a:pPr algn="just" eaLnBrk="0" hangingPunct="0">
              <a:spcBef>
                <a:spcPct val="30000"/>
              </a:spcBef>
              <a:buNone/>
              <a:defRPr/>
            </a:pPr>
            <a:r>
              <a:rPr lang="en-US" sz="1400" dirty="0" smtClean="0">
                <a:latin typeface="Helvetica"/>
                <a:cs typeface="Helvetica"/>
              </a:rPr>
              <a:t>longer destinations, but waypoints on the way to elsewhere.</a:t>
            </a:r>
            <a:endParaRPr lang="en-US" sz="1400" dirty="0">
              <a:latin typeface="Helvetica"/>
              <a:cs typeface="Helvetica"/>
            </a:endParaRPr>
          </a:p>
        </p:txBody>
      </p:sp>
      <p:pic>
        <p:nvPicPr>
          <p:cNvPr id="2" name="Picture 1" descr="Slide0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16507"/>
            <a:ext cx="2373376" cy="1335024"/>
          </a:xfrm>
          <a:prstGeom prst="rect">
            <a:avLst/>
          </a:prstGeom>
        </p:spPr>
      </p:pic>
      <p:pic>
        <p:nvPicPr>
          <p:cNvPr id="3" name="Picture 2" descr="Slide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922526"/>
            <a:ext cx="2373376" cy="1335024"/>
          </a:xfrm>
          <a:prstGeom prst="rect">
            <a:avLst/>
          </a:prstGeom>
        </p:spPr>
      </p:pic>
      <p:pic>
        <p:nvPicPr>
          <p:cNvPr id="6" name="Picture 5" descr="Slide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471506"/>
            <a:ext cx="2373376" cy="1335024"/>
          </a:xfrm>
          <a:prstGeom prst="rect">
            <a:avLst/>
          </a:prstGeom>
        </p:spPr>
      </p:pic>
    </p:spTree>
    <p:extLst>
      <p:ext uri="{BB962C8B-B14F-4D97-AF65-F5344CB8AC3E}">
        <p14:creationId xmlns:p14="http://schemas.microsoft.com/office/powerpoint/2010/main" val="2890017308"/>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p:cNvSpPr txBox="1"/>
          <p:nvPr/>
        </p:nvSpPr>
        <p:spPr bwMode="auto">
          <a:xfrm>
            <a:off x="113486" y="85826"/>
            <a:ext cx="687003" cy="809524"/>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12</a:t>
            </a:r>
          </a:p>
        </p:txBody>
      </p:sp>
      <p:sp>
        <p:nvSpPr>
          <p:cNvPr id="64" name="TextBox 63"/>
          <p:cNvSpPr txBox="1"/>
          <p:nvPr/>
        </p:nvSpPr>
        <p:spPr bwMode="auto">
          <a:xfrm>
            <a:off x="137452" y="1706267"/>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solidFill>
                  <a:srgbClr val="CB2A2F"/>
                </a:solidFill>
                <a:latin typeface="Helvetica Light"/>
                <a:cs typeface="Helvetica Light"/>
              </a:rPr>
              <a:t>13</a:t>
            </a:r>
          </a:p>
        </p:txBody>
      </p:sp>
      <p:sp>
        <p:nvSpPr>
          <p:cNvPr id="7" name="TextBox 6"/>
          <p:cNvSpPr txBox="1"/>
          <p:nvPr/>
        </p:nvSpPr>
        <p:spPr bwMode="auto">
          <a:xfrm>
            <a:off x="137452" y="3257550"/>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14</a:t>
            </a:r>
          </a:p>
        </p:txBody>
      </p:sp>
      <p:sp>
        <p:nvSpPr>
          <p:cNvPr id="8" name="Left Brace 7"/>
          <p:cNvSpPr/>
          <p:nvPr/>
        </p:nvSpPr>
        <p:spPr>
          <a:xfrm>
            <a:off x="3201599" y="1893850"/>
            <a:ext cx="486007" cy="1258536"/>
          </a:xfrm>
          <a:prstGeom prst="leftBrace">
            <a:avLst/>
          </a:prstGeom>
          <a:ln w="28575" cmpd="sng">
            <a:solidFill>
              <a:srgbClr val="CB2A2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9" name="Left Brace 8"/>
          <p:cNvSpPr/>
          <p:nvPr/>
        </p:nvSpPr>
        <p:spPr>
          <a:xfrm>
            <a:off x="3201599" y="293650"/>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0" name="TextBox 9"/>
          <p:cNvSpPr txBox="1"/>
          <p:nvPr/>
        </p:nvSpPr>
        <p:spPr bwMode="auto">
          <a:xfrm>
            <a:off x="3721100" y="1833971"/>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Indeed, these spaces are not just for retail activities, either. The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presence </a:t>
            </a:r>
            <a:r>
              <a:rPr lang="en-US" sz="1400" dirty="0">
                <a:latin typeface="Helvetica"/>
                <a:cs typeface="Helvetica"/>
              </a:rPr>
              <a:t>of gambling in and around some of these markets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frees </a:t>
            </a:r>
            <a:r>
              <a:rPr lang="en-US" sz="1400" dirty="0">
                <a:latin typeface="Helvetica"/>
                <a:cs typeface="Helvetica"/>
              </a:rPr>
              <a:t>a particular local business from the associated risks of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hosting </a:t>
            </a:r>
            <a:r>
              <a:rPr lang="en-US" sz="1400" dirty="0">
                <a:latin typeface="Helvetica"/>
                <a:cs typeface="Helvetica"/>
              </a:rPr>
              <a:t>the gamblers, instead relegating it to this “legally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flexible</a:t>
            </a:r>
            <a:r>
              <a:rPr lang="en-US" sz="1400" dirty="0">
                <a:latin typeface="Helvetica"/>
                <a:cs typeface="Helvetica"/>
              </a:rPr>
              <a:t>” space owned by </a:t>
            </a:r>
            <a:r>
              <a:rPr lang="en-US" sz="1400" dirty="0" err="1">
                <a:latin typeface="Helvetica"/>
                <a:cs typeface="Helvetica"/>
              </a:rPr>
              <a:t>noone</a:t>
            </a:r>
            <a:r>
              <a:rPr lang="en-US" sz="1400" dirty="0">
                <a:latin typeface="Helvetica"/>
                <a:cs typeface="Helvetica"/>
              </a:rPr>
              <a:t>.</a:t>
            </a:r>
          </a:p>
        </p:txBody>
      </p:sp>
      <p:sp>
        <p:nvSpPr>
          <p:cNvPr id="11" name="TextBox 10"/>
          <p:cNvSpPr txBox="1"/>
          <p:nvPr/>
        </p:nvSpPr>
        <p:spPr bwMode="auto">
          <a:xfrm>
            <a:off x="3721100" y="3471506"/>
            <a:ext cx="5118100" cy="1410465"/>
          </a:xfrm>
          <a:prstGeom prst="rect">
            <a:avLst/>
          </a:prstGeom>
          <a:noFill/>
          <a:ln w="9525">
            <a:noFill/>
            <a:miter lim="800000"/>
            <a:headEnd/>
            <a:tailEnd/>
          </a:ln>
        </p:spPr>
        <p:txBody>
          <a:bodyPr wrap="none" lIns="72000" tIns="36000" rIns="72000" bIns="36000" rtlCol="0">
            <a:prstTxWarp prst="textNoShape">
              <a:avLst/>
            </a:prstTxWarp>
            <a:noAutofit/>
          </a:bodyPr>
          <a:lstStyle/>
          <a:p>
            <a:pPr>
              <a:buNone/>
            </a:pPr>
            <a:r>
              <a:rPr lang="en-US" sz="1400" dirty="0">
                <a:latin typeface="Helvetica"/>
                <a:ea typeface="Baskerville"/>
                <a:cs typeface="Helvetica"/>
              </a:rPr>
              <a:t>These spaces also provide opportunity for public performance </a:t>
            </a:r>
            <a:r>
              <a:rPr lang="en-US" sz="1400" dirty="0" smtClean="0">
                <a:latin typeface="Helvetica"/>
                <a:ea typeface="Baskerville"/>
                <a:cs typeface="Helvetica"/>
              </a:rPr>
              <a:t>–</a:t>
            </a:r>
          </a:p>
          <a:p>
            <a:pPr>
              <a:buNone/>
            </a:pPr>
            <a:r>
              <a:rPr lang="en-US" sz="1400" dirty="0" smtClean="0">
                <a:latin typeface="Helvetica"/>
                <a:ea typeface="Baskerville"/>
                <a:cs typeface="Helvetica"/>
              </a:rPr>
              <a:t>from </a:t>
            </a:r>
            <a:r>
              <a:rPr lang="en-US" sz="1400" dirty="0">
                <a:latin typeface="Helvetica"/>
                <a:ea typeface="Baskerville"/>
                <a:cs typeface="Helvetica"/>
              </a:rPr>
              <a:t>oldsters playing an </a:t>
            </a:r>
            <a:r>
              <a:rPr lang="en-US" sz="1400" dirty="0" err="1">
                <a:latin typeface="Helvetica"/>
                <a:ea typeface="Baskerville"/>
                <a:cs typeface="Helvetica"/>
              </a:rPr>
              <a:t>èrhú</a:t>
            </a:r>
            <a:r>
              <a:rPr lang="en-US" sz="1400" dirty="0">
                <a:latin typeface="Helvetica"/>
                <a:ea typeface="Baskerville"/>
                <a:cs typeface="Helvetica"/>
              </a:rPr>
              <a:t>, the mournful-sounding </a:t>
            </a:r>
            <a:endParaRPr lang="en-US" sz="1400" dirty="0" smtClean="0">
              <a:latin typeface="Helvetica"/>
              <a:ea typeface="Baskerville"/>
              <a:cs typeface="Helvetica"/>
            </a:endParaRPr>
          </a:p>
          <a:p>
            <a:pPr>
              <a:buNone/>
            </a:pPr>
            <a:r>
              <a:rPr lang="en-US" sz="1400" dirty="0" smtClean="0">
                <a:latin typeface="Helvetica"/>
                <a:ea typeface="Baskerville"/>
                <a:cs typeface="Helvetica"/>
              </a:rPr>
              <a:t>two</a:t>
            </a:r>
            <a:r>
              <a:rPr lang="en-US" sz="1400" dirty="0">
                <a:latin typeface="Helvetica"/>
                <a:ea typeface="Baskerville"/>
                <a:cs typeface="Helvetica"/>
              </a:rPr>
              <a:t>-stringed traditional instrument, to the crooning of an </a:t>
            </a:r>
            <a:endParaRPr lang="en-US" sz="1400" dirty="0" smtClean="0">
              <a:latin typeface="Helvetica"/>
              <a:ea typeface="Baskerville"/>
              <a:cs typeface="Helvetica"/>
            </a:endParaRPr>
          </a:p>
          <a:p>
            <a:pPr>
              <a:buNone/>
            </a:pPr>
            <a:r>
              <a:rPr lang="en-US" sz="1400" dirty="0" smtClean="0">
                <a:latin typeface="Helvetica"/>
                <a:ea typeface="Baskerville"/>
                <a:cs typeface="Helvetica"/>
              </a:rPr>
              <a:t>impassioned </a:t>
            </a:r>
            <a:r>
              <a:rPr lang="en-US" sz="1400" dirty="0">
                <a:latin typeface="Helvetica"/>
                <a:ea typeface="Baskerville"/>
                <a:cs typeface="Helvetica"/>
              </a:rPr>
              <a:t>solo guitarist, here with a portable amplifier he’s </a:t>
            </a:r>
            <a:endParaRPr lang="en-US" sz="1400" dirty="0" smtClean="0">
              <a:latin typeface="Helvetica"/>
              <a:ea typeface="Baskerville"/>
              <a:cs typeface="Helvetica"/>
            </a:endParaRPr>
          </a:p>
          <a:p>
            <a:pPr>
              <a:buNone/>
            </a:pPr>
            <a:r>
              <a:rPr lang="en-US" sz="1400" dirty="0" smtClean="0">
                <a:latin typeface="Helvetica"/>
                <a:ea typeface="Baskerville"/>
                <a:cs typeface="Helvetica"/>
              </a:rPr>
              <a:t>plugged </a:t>
            </a:r>
            <a:r>
              <a:rPr lang="en-US" sz="1400" dirty="0">
                <a:latin typeface="Helvetica"/>
                <a:ea typeface="Baskerville"/>
                <a:cs typeface="Helvetica"/>
              </a:rPr>
              <a:t>into this underpass’s </a:t>
            </a:r>
            <a:r>
              <a:rPr lang="en-US" sz="1400" dirty="0" smtClean="0">
                <a:latin typeface="Helvetica"/>
                <a:ea typeface="Baskerville"/>
                <a:cs typeface="Helvetica"/>
              </a:rPr>
              <a:t>wall.</a:t>
            </a:r>
            <a:endParaRPr lang="en-US" sz="1400" dirty="0">
              <a:latin typeface="Helvetica"/>
              <a:ea typeface="Baskerville"/>
              <a:cs typeface="Helvetica"/>
            </a:endParaRPr>
          </a:p>
        </p:txBody>
      </p:sp>
      <p:sp>
        <p:nvSpPr>
          <p:cNvPr id="12" name="Left Brace 11"/>
          <p:cNvSpPr/>
          <p:nvPr/>
        </p:nvSpPr>
        <p:spPr>
          <a:xfrm>
            <a:off x="3233506" y="3506577"/>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3" name="TextBox 12"/>
          <p:cNvSpPr txBox="1"/>
          <p:nvPr/>
        </p:nvSpPr>
        <p:spPr bwMode="auto">
          <a:xfrm>
            <a:off x="3732762" y="218212"/>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As inventory space is highly limited, it must be closely </a:t>
            </a:r>
            <a:r>
              <a:rPr lang="en-US" sz="1400" dirty="0" smtClean="0">
                <a:latin typeface="Helvetica"/>
                <a:cs typeface="Helvetica"/>
              </a:rPr>
              <a:t>calibrated</a:t>
            </a:r>
          </a:p>
          <a:p>
            <a:pPr algn="just" eaLnBrk="0" hangingPunct="0">
              <a:spcBef>
                <a:spcPct val="30000"/>
              </a:spcBef>
              <a:buNone/>
              <a:defRPr/>
            </a:pPr>
            <a:r>
              <a:rPr lang="en-US" sz="1400" dirty="0" smtClean="0">
                <a:latin typeface="Helvetica"/>
                <a:cs typeface="Helvetica"/>
              </a:rPr>
              <a:t>to </a:t>
            </a:r>
            <a:r>
              <a:rPr lang="en-US" sz="1400" dirty="0">
                <a:latin typeface="Helvetica"/>
                <a:cs typeface="Helvetica"/>
              </a:rPr>
              <a:t>the </a:t>
            </a:r>
            <a:r>
              <a:rPr lang="en-US" sz="1400" dirty="0" smtClean="0">
                <a:latin typeface="Helvetica"/>
                <a:cs typeface="Helvetica"/>
              </a:rPr>
              <a:t>consumer </a:t>
            </a:r>
            <a:r>
              <a:rPr lang="en-US" sz="1400" dirty="0">
                <a:latin typeface="Helvetica"/>
                <a:cs typeface="Helvetica"/>
              </a:rPr>
              <a:t>demands. As the seasons change, </a:t>
            </a:r>
            <a:r>
              <a:rPr lang="en-US" sz="1400" dirty="0" smtClean="0">
                <a:latin typeface="Helvetica"/>
                <a:cs typeface="Helvetica"/>
              </a:rPr>
              <a:t>t</a:t>
            </a:r>
            <a:r>
              <a:rPr lang="en-US" sz="1400" dirty="0">
                <a:latin typeface="Helvetica"/>
                <a:cs typeface="Helvetica"/>
              </a:rPr>
              <a:t>-shirts </a:t>
            </a:r>
            <a:r>
              <a:rPr lang="en-US" sz="1400" dirty="0" smtClean="0">
                <a:latin typeface="Helvetica"/>
                <a:cs typeface="Helvetica"/>
              </a:rPr>
              <a:t>and</a:t>
            </a:r>
          </a:p>
          <a:p>
            <a:pPr algn="just" eaLnBrk="0" hangingPunct="0">
              <a:spcBef>
                <a:spcPct val="30000"/>
              </a:spcBef>
              <a:buNone/>
              <a:defRPr/>
            </a:pPr>
            <a:r>
              <a:rPr lang="en-US" sz="1400" dirty="0" smtClean="0">
                <a:latin typeface="Helvetica"/>
                <a:cs typeface="Helvetica"/>
              </a:rPr>
              <a:t>handheld </a:t>
            </a:r>
            <a:r>
              <a:rPr lang="en-US" sz="1400" dirty="0">
                <a:latin typeface="Helvetica"/>
                <a:cs typeface="Helvetica"/>
              </a:rPr>
              <a:t>fans are replaced by battery-powered </a:t>
            </a:r>
            <a:r>
              <a:rPr lang="en-US" sz="1400" dirty="0" smtClean="0">
                <a:latin typeface="Helvetica"/>
                <a:cs typeface="Helvetica"/>
              </a:rPr>
              <a:t>hand</a:t>
            </a:r>
            <a:r>
              <a:rPr lang="en-US" sz="1400" dirty="0">
                <a:latin typeface="Helvetica"/>
                <a:cs typeface="Helvetica"/>
              </a:rPr>
              <a:t>-warmers</a:t>
            </a:r>
            <a:r>
              <a:rPr lang="en-US" sz="1400" dirty="0" smtClean="0">
                <a:latin typeface="Helvetica"/>
                <a:cs typeface="Helvetica"/>
              </a:rPr>
              <a:t>,</a:t>
            </a:r>
          </a:p>
          <a:p>
            <a:pPr algn="just" eaLnBrk="0" hangingPunct="0">
              <a:spcBef>
                <a:spcPct val="30000"/>
              </a:spcBef>
              <a:buNone/>
              <a:defRPr/>
            </a:pPr>
            <a:r>
              <a:rPr lang="en-US" sz="1400" dirty="0" smtClean="0">
                <a:latin typeface="Helvetica"/>
                <a:cs typeface="Helvetica"/>
              </a:rPr>
              <a:t>and </a:t>
            </a:r>
            <a:r>
              <a:rPr lang="en-US" sz="1400" dirty="0">
                <a:latin typeface="Helvetica"/>
                <a:cs typeface="Helvetica"/>
              </a:rPr>
              <a:t>the red envelopes with which money is </a:t>
            </a:r>
            <a:r>
              <a:rPr lang="en-US" sz="1400" dirty="0" smtClean="0">
                <a:latin typeface="Helvetica"/>
                <a:cs typeface="Helvetica"/>
              </a:rPr>
              <a:t>presented </a:t>
            </a:r>
            <a:r>
              <a:rPr lang="en-US" sz="1400" dirty="0">
                <a:latin typeface="Helvetica"/>
                <a:cs typeface="Helvetica"/>
              </a:rPr>
              <a:t>to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children </a:t>
            </a:r>
            <a:r>
              <a:rPr lang="en-US" sz="1400" dirty="0">
                <a:latin typeface="Helvetica"/>
                <a:cs typeface="Helvetica"/>
              </a:rPr>
              <a:t>during China’s wintertime Lunar New Year </a:t>
            </a:r>
            <a:r>
              <a:rPr lang="en-US" sz="1400" dirty="0" smtClean="0">
                <a:latin typeface="Helvetica"/>
                <a:cs typeface="Helvetica"/>
              </a:rPr>
              <a:t>celebrations.</a:t>
            </a:r>
            <a:endParaRPr lang="en-US" sz="1400" dirty="0">
              <a:latin typeface="Helvetica"/>
              <a:cs typeface="Helvetica"/>
            </a:endParaRPr>
          </a:p>
        </p:txBody>
      </p:sp>
      <p:pic>
        <p:nvPicPr>
          <p:cNvPr id="5" name="Picture 4" descr="Slide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36970"/>
            <a:ext cx="2373377" cy="1335024"/>
          </a:xfrm>
          <a:prstGeom prst="rect">
            <a:avLst/>
          </a:prstGeom>
        </p:spPr>
      </p:pic>
      <p:pic>
        <p:nvPicPr>
          <p:cNvPr id="14" name="Picture 13" descr="Slide1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922526"/>
            <a:ext cx="2373377" cy="1335024"/>
          </a:xfrm>
          <a:prstGeom prst="rect">
            <a:avLst/>
          </a:prstGeom>
        </p:spPr>
      </p:pic>
      <p:pic>
        <p:nvPicPr>
          <p:cNvPr id="15" name="Picture 14" descr="Slide1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469797"/>
            <a:ext cx="2373377" cy="1335024"/>
          </a:xfrm>
          <a:prstGeom prst="rect">
            <a:avLst/>
          </a:prstGeom>
        </p:spPr>
      </p:pic>
    </p:spTree>
    <p:extLst>
      <p:ext uri="{BB962C8B-B14F-4D97-AF65-F5344CB8AC3E}">
        <p14:creationId xmlns:p14="http://schemas.microsoft.com/office/powerpoint/2010/main" val="2998177817"/>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p:cNvSpPr txBox="1"/>
          <p:nvPr/>
        </p:nvSpPr>
        <p:spPr bwMode="auto">
          <a:xfrm>
            <a:off x="113486" y="85826"/>
            <a:ext cx="687003" cy="809524"/>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15</a:t>
            </a:r>
          </a:p>
        </p:txBody>
      </p:sp>
      <p:sp>
        <p:nvSpPr>
          <p:cNvPr id="64" name="TextBox 63"/>
          <p:cNvSpPr txBox="1"/>
          <p:nvPr/>
        </p:nvSpPr>
        <p:spPr bwMode="auto">
          <a:xfrm>
            <a:off x="137452" y="1706267"/>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solidFill>
                  <a:srgbClr val="CB2A2F"/>
                </a:solidFill>
                <a:latin typeface="Helvetica Light"/>
                <a:cs typeface="Helvetica Light"/>
              </a:rPr>
              <a:t>16</a:t>
            </a:r>
          </a:p>
        </p:txBody>
      </p:sp>
      <p:sp>
        <p:nvSpPr>
          <p:cNvPr id="7" name="TextBox 6"/>
          <p:cNvSpPr txBox="1"/>
          <p:nvPr/>
        </p:nvSpPr>
        <p:spPr bwMode="auto">
          <a:xfrm>
            <a:off x="137452" y="3257550"/>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17</a:t>
            </a:r>
          </a:p>
        </p:txBody>
      </p:sp>
      <p:sp>
        <p:nvSpPr>
          <p:cNvPr id="8" name="Left Brace 7"/>
          <p:cNvSpPr/>
          <p:nvPr/>
        </p:nvSpPr>
        <p:spPr>
          <a:xfrm>
            <a:off x="3201599" y="1893850"/>
            <a:ext cx="486007" cy="1258536"/>
          </a:xfrm>
          <a:prstGeom prst="leftBrace">
            <a:avLst/>
          </a:prstGeom>
          <a:ln w="28575" cmpd="sng">
            <a:solidFill>
              <a:srgbClr val="CB2A2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9" name="Left Brace 8"/>
          <p:cNvSpPr/>
          <p:nvPr/>
        </p:nvSpPr>
        <p:spPr>
          <a:xfrm>
            <a:off x="3201599" y="293650"/>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0" name="TextBox 9"/>
          <p:cNvSpPr txBox="1"/>
          <p:nvPr/>
        </p:nvSpPr>
        <p:spPr bwMode="auto">
          <a:xfrm>
            <a:off x="3721100" y="1833971"/>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A hot cup of oolong is just one of many services available. This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underpass</a:t>
            </a:r>
            <a:r>
              <a:rPr lang="en-US" sz="1400" dirty="0">
                <a:latin typeface="Helvetica"/>
                <a:cs typeface="Helvetica"/>
              </a:rPr>
              <a:t>-based barber used to be a migrant laborer, but now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says </a:t>
            </a:r>
            <a:r>
              <a:rPr lang="en-US" sz="1400" dirty="0">
                <a:latin typeface="Helvetica"/>
                <a:cs typeface="Helvetica"/>
              </a:rPr>
              <a:t>his body is too tired for such work. He </a:t>
            </a:r>
            <a:r>
              <a:rPr lang="en-US" sz="1400" dirty="0" smtClean="0">
                <a:latin typeface="Helvetica"/>
                <a:cs typeface="Helvetica"/>
              </a:rPr>
              <a:t>says that storefronts </a:t>
            </a:r>
          </a:p>
          <a:p>
            <a:pPr algn="just" eaLnBrk="0" hangingPunct="0">
              <a:spcBef>
                <a:spcPct val="30000"/>
              </a:spcBef>
              <a:buNone/>
              <a:defRPr/>
            </a:pPr>
            <a:r>
              <a:rPr lang="en-US" sz="1400" dirty="0" smtClean="0">
                <a:latin typeface="Helvetica"/>
                <a:cs typeface="Helvetica"/>
              </a:rPr>
              <a:t>are </a:t>
            </a:r>
            <a:r>
              <a:rPr lang="en-US" sz="1400" dirty="0">
                <a:latin typeface="Helvetica"/>
                <a:cs typeface="Helvetica"/>
              </a:rPr>
              <a:t>too </a:t>
            </a:r>
            <a:r>
              <a:rPr lang="en-US" sz="1400" dirty="0" smtClean="0">
                <a:latin typeface="Helvetica"/>
                <a:cs typeface="Helvetica"/>
              </a:rPr>
              <a:t>expensive, </a:t>
            </a:r>
            <a:r>
              <a:rPr lang="en-US" sz="1400" dirty="0">
                <a:latin typeface="Helvetica"/>
                <a:cs typeface="Helvetica"/>
              </a:rPr>
              <a:t>and he gets chased away </a:t>
            </a:r>
            <a:r>
              <a:rPr lang="en-US" sz="1400" dirty="0" smtClean="0">
                <a:latin typeface="Helvetica"/>
                <a:cs typeface="Helvetica"/>
              </a:rPr>
              <a:t>from cutting </a:t>
            </a:r>
            <a:r>
              <a:rPr lang="en-US" sz="1400" dirty="0">
                <a:latin typeface="Helvetica"/>
                <a:cs typeface="Helvetica"/>
              </a:rPr>
              <a:t>hair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elsewhere</a:t>
            </a:r>
            <a:r>
              <a:rPr lang="en-US" sz="1400" dirty="0">
                <a:latin typeface="Helvetica"/>
                <a:cs typeface="Helvetica"/>
              </a:rPr>
              <a:t>, so setting up in this underpass is his only </a:t>
            </a:r>
            <a:r>
              <a:rPr lang="en-US" sz="1400" dirty="0" smtClean="0">
                <a:latin typeface="Helvetica"/>
                <a:cs typeface="Helvetica"/>
              </a:rPr>
              <a:t>option.</a:t>
            </a:r>
            <a:endParaRPr lang="en-US" sz="1400" dirty="0">
              <a:latin typeface="Helvetica"/>
              <a:cs typeface="Helvetica"/>
            </a:endParaRPr>
          </a:p>
        </p:txBody>
      </p:sp>
      <p:sp>
        <p:nvSpPr>
          <p:cNvPr id="11" name="TextBox 10"/>
          <p:cNvSpPr txBox="1"/>
          <p:nvPr/>
        </p:nvSpPr>
        <p:spPr bwMode="auto">
          <a:xfrm>
            <a:off x="3721100" y="3471506"/>
            <a:ext cx="5118100" cy="1410465"/>
          </a:xfrm>
          <a:prstGeom prst="rect">
            <a:avLst/>
          </a:prstGeom>
          <a:noFill/>
          <a:ln w="9525">
            <a:noFill/>
            <a:miter lim="800000"/>
            <a:headEnd/>
            <a:tailEnd/>
          </a:ln>
        </p:spPr>
        <p:txBody>
          <a:bodyPr wrap="none" lIns="72000" tIns="36000" rIns="72000" bIns="36000" rtlCol="0">
            <a:prstTxWarp prst="textNoShape">
              <a:avLst/>
            </a:prstTxWarp>
            <a:noAutofit/>
          </a:bodyPr>
          <a:lstStyle/>
          <a:p>
            <a:pPr>
              <a:buNone/>
            </a:pPr>
            <a:r>
              <a:rPr lang="en-US" sz="1400" dirty="0">
                <a:latin typeface="Helvetica"/>
                <a:ea typeface="Baskerville"/>
                <a:cs typeface="Helvetica"/>
              </a:rPr>
              <a:t>These markets host services even more vital to life as well. </a:t>
            </a:r>
            <a:r>
              <a:rPr lang="en-US" sz="1400" dirty="0" smtClean="0">
                <a:latin typeface="Helvetica"/>
                <a:ea typeface="Baskerville"/>
                <a:cs typeface="Helvetica"/>
              </a:rPr>
              <a:t>Five</a:t>
            </a:r>
          </a:p>
          <a:p>
            <a:pPr>
              <a:buNone/>
            </a:pPr>
            <a:r>
              <a:rPr lang="en-US" sz="1400" dirty="0" smtClean="0">
                <a:latin typeface="Helvetica"/>
                <a:ea typeface="Baskerville"/>
                <a:cs typeface="Helvetica"/>
              </a:rPr>
              <a:t>years </a:t>
            </a:r>
            <a:r>
              <a:rPr lang="en-US" sz="1400" dirty="0">
                <a:latin typeface="Helvetica"/>
                <a:ea typeface="Baskerville"/>
                <a:cs typeface="Helvetica"/>
              </a:rPr>
              <a:t>ago, after her previous pharmacy was demolished, this </a:t>
            </a:r>
            <a:endParaRPr lang="en-US" sz="1400" dirty="0" smtClean="0">
              <a:latin typeface="Helvetica"/>
              <a:ea typeface="Baskerville"/>
              <a:cs typeface="Helvetica"/>
            </a:endParaRPr>
          </a:p>
          <a:p>
            <a:pPr>
              <a:buNone/>
            </a:pPr>
            <a:r>
              <a:rPr lang="en-US" sz="1400" dirty="0" smtClean="0">
                <a:latin typeface="Helvetica"/>
                <a:ea typeface="Baskerville"/>
                <a:cs typeface="Helvetica"/>
              </a:rPr>
              <a:t>Chinese </a:t>
            </a:r>
            <a:r>
              <a:rPr lang="en-US" sz="1400" dirty="0">
                <a:latin typeface="Helvetica"/>
                <a:ea typeface="Baskerville"/>
                <a:cs typeface="Helvetica"/>
              </a:rPr>
              <a:t>medicine doctor relocated her practice to this </a:t>
            </a:r>
            <a:endParaRPr lang="en-US" sz="1400" dirty="0" smtClean="0">
              <a:latin typeface="Helvetica"/>
              <a:ea typeface="Baskerville"/>
              <a:cs typeface="Helvetica"/>
            </a:endParaRPr>
          </a:p>
          <a:p>
            <a:pPr>
              <a:buNone/>
            </a:pPr>
            <a:r>
              <a:rPr lang="en-US" sz="1400" dirty="0" smtClean="0">
                <a:latin typeface="Helvetica"/>
                <a:ea typeface="Baskerville"/>
                <a:cs typeface="Helvetica"/>
              </a:rPr>
              <a:t>underpass</a:t>
            </a:r>
            <a:r>
              <a:rPr lang="en-US" sz="1400" dirty="0">
                <a:latin typeface="Helvetica"/>
                <a:ea typeface="Baskerville"/>
                <a:cs typeface="Helvetica"/>
              </a:rPr>
              <a:t>. Now, many in the community, especially the elderly </a:t>
            </a:r>
            <a:endParaRPr lang="en-US" sz="1400" dirty="0" smtClean="0">
              <a:latin typeface="Helvetica"/>
              <a:ea typeface="Baskerville"/>
              <a:cs typeface="Helvetica"/>
            </a:endParaRPr>
          </a:p>
          <a:p>
            <a:pPr>
              <a:buNone/>
            </a:pPr>
            <a:r>
              <a:rPr lang="en-US" sz="1400" dirty="0" smtClean="0">
                <a:latin typeface="Helvetica"/>
                <a:ea typeface="Baskerville"/>
                <a:cs typeface="Helvetica"/>
              </a:rPr>
              <a:t>and </a:t>
            </a:r>
            <a:r>
              <a:rPr lang="en-US" sz="1400" dirty="0">
                <a:latin typeface="Helvetica"/>
                <a:ea typeface="Baskerville"/>
                <a:cs typeface="Helvetica"/>
              </a:rPr>
              <a:t>lower-income migrants, rely upon her underground </a:t>
            </a:r>
            <a:r>
              <a:rPr lang="en-US" sz="1400" dirty="0" smtClean="0">
                <a:latin typeface="Helvetica"/>
                <a:ea typeface="Baskerville"/>
                <a:cs typeface="Helvetica"/>
              </a:rPr>
              <a:t>clinic.</a:t>
            </a:r>
            <a:endParaRPr lang="en-US" sz="1400" dirty="0">
              <a:latin typeface="Helvetica"/>
              <a:ea typeface="Baskerville"/>
              <a:cs typeface="Helvetica"/>
            </a:endParaRPr>
          </a:p>
        </p:txBody>
      </p:sp>
      <p:sp>
        <p:nvSpPr>
          <p:cNvPr id="12" name="Left Brace 11"/>
          <p:cNvSpPr/>
          <p:nvPr/>
        </p:nvSpPr>
        <p:spPr>
          <a:xfrm>
            <a:off x="3233506" y="3506577"/>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3" name="TextBox 12"/>
          <p:cNvSpPr txBox="1"/>
          <p:nvPr/>
        </p:nvSpPr>
        <p:spPr bwMode="auto">
          <a:xfrm>
            <a:off x="3732762" y="218212"/>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Of course, it isn’t always the chance of hitting the jackpot, or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even </a:t>
            </a:r>
            <a:r>
              <a:rPr lang="en-US" sz="1400" dirty="0">
                <a:latin typeface="Helvetica"/>
                <a:cs typeface="Helvetica"/>
              </a:rPr>
              <a:t>the lure of bargain nail clippers that draw people to these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spaces </a:t>
            </a:r>
            <a:r>
              <a:rPr lang="en-US" sz="1400" dirty="0">
                <a:latin typeface="Helvetica"/>
                <a:cs typeface="Helvetica"/>
              </a:rPr>
              <a:t>– it can be as simple as the desire for human interaction,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as </a:t>
            </a:r>
            <a:r>
              <a:rPr lang="en-US" sz="1400" dirty="0">
                <a:latin typeface="Helvetica"/>
                <a:cs typeface="Helvetica"/>
              </a:rPr>
              <a:t>with the retirees who frequently meet at this teashop in a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highway </a:t>
            </a:r>
            <a:r>
              <a:rPr lang="en-US" sz="1400" dirty="0">
                <a:latin typeface="Helvetica"/>
                <a:cs typeface="Helvetica"/>
              </a:rPr>
              <a:t>underpass to catch up on news and </a:t>
            </a:r>
            <a:r>
              <a:rPr lang="en-US" sz="1400" dirty="0" smtClean="0">
                <a:latin typeface="Helvetica"/>
                <a:cs typeface="Helvetica"/>
              </a:rPr>
              <a:t>gossip.</a:t>
            </a:r>
            <a:endParaRPr lang="en-US" sz="1400" dirty="0">
              <a:latin typeface="Helvetica"/>
              <a:cs typeface="Helvetica"/>
            </a:endParaRPr>
          </a:p>
        </p:txBody>
      </p:sp>
      <p:pic>
        <p:nvPicPr>
          <p:cNvPr id="2" name="Picture 1" descr="Slide1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36970"/>
            <a:ext cx="2373376" cy="1335024"/>
          </a:xfrm>
          <a:prstGeom prst="rect">
            <a:avLst/>
          </a:prstGeom>
        </p:spPr>
      </p:pic>
      <p:pic>
        <p:nvPicPr>
          <p:cNvPr id="3" name="Picture 2" descr="Slide1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923981"/>
            <a:ext cx="2373376" cy="1335024"/>
          </a:xfrm>
          <a:prstGeom prst="rect">
            <a:avLst/>
          </a:prstGeom>
        </p:spPr>
      </p:pic>
      <p:pic>
        <p:nvPicPr>
          <p:cNvPr id="4" name="Picture 3" descr="Slide1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471506"/>
            <a:ext cx="2373376" cy="1335024"/>
          </a:xfrm>
          <a:prstGeom prst="rect">
            <a:avLst/>
          </a:prstGeom>
        </p:spPr>
      </p:pic>
    </p:spTree>
    <p:extLst>
      <p:ext uri="{BB962C8B-B14F-4D97-AF65-F5344CB8AC3E}">
        <p14:creationId xmlns:p14="http://schemas.microsoft.com/office/powerpoint/2010/main" val="555651196"/>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p:cNvSpPr txBox="1"/>
          <p:nvPr/>
        </p:nvSpPr>
        <p:spPr bwMode="auto">
          <a:xfrm>
            <a:off x="113486" y="85826"/>
            <a:ext cx="687003" cy="809524"/>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18</a:t>
            </a:r>
          </a:p>
        </p:txBody>
      </p:sp>
      <p:sp>
        <p:nvSpPr>
          <p:cNvPr id="64" name="TextBox 63"/>
          <p:cNvSpPr txBox="1"/>
          <p:nvPr/>
        </p:nvSpPr>
        <p:spPr bwMode="auto">
          <a:xfrm>
            <a:off x="137452" y="1706267"/>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solidFill>
                  <a:srgbClr val="CB2A2F"/>
                </a:solidFill>
                <a:latin typeface="Helvetica Light"/>
                <a:cs typeface="Helvetica Light"/>
              </a:rPr>
              <a:t>19</a:t>
            </a:r>
          </a:p>
        </p:txBody>
      </p:sp>
      <p:sp>
        <p:nvSpPr>
          <p:cNvPr id="7" name="TextBox 6"/>
          <p:cNvSpPr txBox="1"/>
          <p:nvPr/>
        </p:nvSpPr>
        <p:spPr bwMode="auto">
          <a:xfrm>
            <a:off x="137452" y="3257550"/>
            <a:ext cx="624548" cy="608207"/>
          </a:xfrm>
          <a:prstGeom prst="rect">
            <a:avLst/>
          </a:prstGeom>
          <a:noFill/>
          <a:ln w="9525">
            <a:noFill/>
            <a:miter lim="800000"/>
            <a:headEnd/>
            <a:tailEnd/>
          </a:ln>
        </p:spPr>
        <p:txBody>
          <a:bodyPr wrap="none" lIns="72000" tIns="36000" rIns="72000" bIns="36000" rtlCol="0">
            <a:prstTxWarp prst="textNoShape">
              <a:avLst/>
            </a:prstTxWarp>
            <a:noAutofit/>
          </a:bodyPr>
          <a:lstStyle/>
          <a:p>
            <a:pPr>
              <a:lnSpc>
                <a:spcPct val="113000"/>
              </a:lnSpc>
              <a:spcBef>
                <a:spcPct val="0"/>
              </a:spcBef>
              <a:buNone/>
            </a:pPr>
            <a:r>
              <a:rPr lang="en-US" sz="3600" dirty="0" smtClean="0">
                <a:latin typeface="Helvetica Light"/>
                <a:cs typeface="Helvetica Light"/>
              </a:rPr>
              <a:t>20</a:t>
            </a:r>
          </a:p>
        </p:txBody>
      </p:sp>
      <p:sp>
        <p:nvSpPr>
          <p:cNvPr id="8" name="Left Brace 7"/>
          <p:cNvSpPr/>
          <p:nvPr/>
        </p:nvSpPr>
        <p:spPr>
          <a:xfrm>
            <a:off x="3201599" y="1893850"/>
            <a:ext cx="486007" cy="1258536"/>
          </a:xfrm>
          <a:prstGeom prst="leftBrace">
            <a:avLst/>
          </a:prstGeom>
          <a:ln w="28575" cmpd="sng">
            <a:solidFill>
              <a:srgbClr val="CB2A2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9" name="Left Brace 8"/>
          <p:cNvSpPr/>
          <p:nvPr/>
        </p:nvSpPr>
        <p:spPr>
          <a:xfrm>
            <a:off x="3201599" y="293650"/>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0" name="TextBox 9"/>
          <p:cNvSpPr txBox="1"/>
          <p:nvPr/>
        </p:nvSpPr>
        <p:spPr bwMode="auto">
          <a:xfrm>
            <a:off x="3721100" y="1833971"/>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Here is the main threat to these markets: the “urban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management</a:t>
            </a:r>
            <a:r>
              <a:rPr lang="en-US" sz="1400" dirty="0">
                <a:latin typeface="Helvetica"/>
                <a:cs typeface="Helvetica"/>
              </a:rPr>
              <a:t>” teams, whose job is to ensure city sidewalks are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kept </a:t>
            </a:r>
            <a:r>
              <a:rPr lang="en-US" sz="1400" dirty="0">
                <a:latin typeface="Helvetica"/>
                <a:cs typeface="Helvetica"/>
              </a:rPr>
              <a:t>“orderly”, means that they routinely harass vendors,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confiscate </a:t>
            </a:r>
            <a:r>
              <a:rPr lang="en-US" sz="1400" dirty="0">
                <a:latin typeface="Helvetica"/>
                <a:cs typeface="Helvetica"/>
              </a:rPr>
              <a:t>their merchandise, beat and sometimes even kill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them</a:t>
            </a:r>
            <a:r>
              <a:rPr lang="en-US" sz="1400" dirty="0">
                <a:latin typeface="Helvetica"/>
                <a:cs typeface="Helvetica"/>
              </a:rPr>
              <a:t>. Despite this danger, these vendors remain.</a:t>
            </a:r>
          </a:p>
        </p:txBody>
      </p:sp>
      <p:sp>
        <p:nvSpPr>
          <p:cNvPr id="11" name="TextBox 10"/>
          <p:cNvSpPr txBox="1"/>
          <p:nvPr/>
        </p:nvSpPr>
        <p:spPr bwMode="auto">
          <a:xfrm>
            <a:off x="3721100" y="3471506"/>
            <a:ext cx="5118100" cy="1410465"/>
          </a:xfrm>
          <a:prstGeom prst="rect">
            <a:avLst/>
          </a:prstGeom>
          <a:noFill/>
          <a:ln w="9525">
            <a:noFill/>
            <a:miter lim="800000"/>
            <a:headEnd/>
            <a:tailEnd/>
          </a:ln>
        </p:spPr>
        <p:txBody>
          <a:bodyPr wrap="none" lIns="72000" tIns="36000" rIns="72000" bIns="36000" rtlCol="0">
            <a:prstTxWarp prst="textNoShape">
              <a:avLst/>
            </a:prstTxWarp>
            <a:noAutofit/>
          </a:bodyPr>
          <a:lstStyle/>
          <a:p>
            <a:pPr>
              <a:buNone/>
            </a:pPr>
            <a:r>
              <a:rPr lang="en-US" sz="1400" dirty="0" smtClean="0">
                <a:latin typeface="Helvetica"/>
                <a:ea typeface="Baskerville"/>
                <a:cs typeface="Helvetica"/>
              </a:rPr>
              <a:t>By </a:t>
            </a:r>
            <a:r>
              <a:rPr lang="en-US" sz="1400" dirty="0">
                <a:latin typeface="Helvetica"/>
                <a:ea typeface="Baskerville"/>
                <a:cs typeface="Helvetica"/>
              </a:rPr>
              <a:t>targeting these spaces, Chinese cities risk </a:t>
            </a:r>
            <a:r>
              <a:rPr lang="en-US" sz="1400" dirty="0" smtClean="0">
                <a:latin typeface="Helvetica"/>
                <a:ea typeface="Baskerville"/>
                <a:cs typeface="Helvetica"/>
              </a:rPr>
              <a:t>destroying more </a:t>
            </a:r>
          </a:p>
          <a:p>
            <a:pPr>
              <a:buNone/>
            </a:pPr>
            <a:r>
              <a:rPr lang="en-US" sz="1400" dirty="0" smtClean="0">
                <a:latin typeface="Helvetica"/>
                <a:ea typeface="Baskerville"/>
                <a:cs typeface="Helvetica"/>
              </a:rPr>
              <a:t>than just a place for cheap goods and services; they </a:t>
            </a:r>
            <a:r>
              <a:rPr lang="en-US" sz="1400" dirty="0">
                <a:latin typeface="Helvetica"/>
                <a:ea typeface="Baskerville"/>
                <a:cs typeface="Helvetica"/>
              </a:rPr>
              <a:t>threaten a </a:t>
            </a:r>
            <a:endParaRPr lang="en-US" sz="1400" dirty="0" smtClean="0">
              <a:latin typeface="Helvetica"/>
              <a:ea typeface="Baskerville"/>
              <a:cs typeface="Helvetica"/>
            </a:endParaRPr>
          </a:p>
          <a:p>
            <a:pPr>
              <a:buNone/>
            </a:pPr>
            <a:r>
              <a:rPr lang="en-US" sz="1400" dirty="0" smtClean="0">
                <a:latin typeface="Helvetica"/>
                <a:ea typeface="Baskerville"/>
                <a:cs typeface="Helvetica"/>
              </a:rPr>
              <a:t>space </a:t>
            </a:r>
            <a:r>
              <a:rPr lang="en-US" sz="1400" dirty="0">
                <a:latin typeface="Helvetica"/>
                <a:ea typeface="Baskerville"/>
                <a:cs typeface="Helvetica"/>
              </a:rPr>
              <a:t>for livelihoods for the less fortunate, an </a:t>
            </a:r>
            <a:r>
              <a:rPr lang="en-US" sz="1400" dirty="0" smtClean="0">
                <a:latin typeface="Helvetica"/>
                <a:ea typeface="Baskerville"/>
                <a:cs typeface="Helvetica"/>
              </a:rPr>
              <a:t>absorber </a:t>
            </a:r>
            <a:r>
              <a:rPr lang="en-US" sz="1400" dirty="0">
                <a:latin typeface="Helvetica"/>
                <a:ea typeface="Baskerville"/>
                <a:cs typeface="Helvetica"/>
              </a:rPr>
              <a:t>of </a:t>
            </a:r>
            <a:endParaRPr lang="en-US" sz="1400" dirty="0" smtClean="0">
              <a:latin typeface="Helvetica"/>
              <a:ea typeface="Baskerville"/>
              <a:cs typeface="Helvetica"/>
            </a:endParaRPr>
          </a:p>
          <a:p>
            <a:pPr>
              <a:buNone/>
            </a:pPr>
            <a:r>
              <a:rPr lang="en-US" sz="1400" dirty="0" smtClean="0">
                <a:latin typeface="Helvetica"/>
                <a:ea typeface="Baskerville"/>
                <a:cs typeface="Helvetica"/>
              </a:rPr>
              <a:t>unskilled migrant labor</a:t>
            </a:r>
            <a:r>
              <a:rPr lang="en-US" sz="1400" dirty="0">
                <a:latin typeface="Helvetica"/>
                <a:ea typeface="Baskerville"/>
                <a:cs typeface="Helvetica"/>
              </a:rPr>
              <a:t>, </a:t>
            </a:r>
            <a:r>
              <a:rPr lang="en-US" sz="1400" dirty="0" smtClean="0">
                <a:latin typeface="Helvetica"/>
                <a:ea typeface="Baskerville"/>
                <a:cs typeface="Helvetica"/>
              </a:rPr>
              <a:t>space </a:t>
            </a:r>
            <a:r>
              <a:rPr lang="en-US" sz="1400" dirty="0">
                <a:latin typeface="Helvetica"/>
                <a:ea typeface="Baskerville"/>
                <a:cs typeface="Helvetica"/>
              </a:rPr>
              <a:t>for performance </a:t>
            </a:r>
            <a:r>
              <a:rPr lang="en-US" sz="1400" dirty="0" smtClean="0">
                <a:latin typeface="Helvetica"/>
                <a:ea typeface="Baskerville"/>
                <a:cs typeface="Helvetica"/>
              </a:rPr>
              <a:t>and leisure</a:t>
            </a:r>
            <a:r>
              <a:rPr lang="en-US" sz="1400" dirty="0">
                <a:latin typeface="Helvetica"/>
                <a:ea typeface="Baskerville"/>
                <a:cs typeface="Helvetica"/>
              </a:rPr>
              <a:t>, and </a:t>
            </a:r>
            <a:endParaRPr lang="en-US" sz="1400" dirty="0" smtClean="0">
              <a:latin typeface="Helvetica"/>
              <a:ea typeface="Baskerville"/>
              <a:cs typeface="Helvetica"/>
            </a:endParaRPr>
          </a:p>
          <a:p>
            <a:pPr>
              <a:buNone/>
            </a:pPr>
            <a:r>
              <a:rPr lang="en-US" sz="1400" dirty="0" smtClean="0">
                <a:latin typeface="Helvetica"/>
                <a:ea typeface="Baskerville"/>
                <a:cs typeface="Helvetica"/>
              </a:rPr>
              <a:t>a </a:t>
            </a:r>
            <a:r>
              <a:rPr lang="en-US" sz="1400" dirty="0">
                <a:latin typeface="Helvetica"/>
                <a:ea typeface="Baskerville"/>
                <a:cs typeface="Helvetica"/>
              </a:rPr>
              <a:t>model for how traditional and modern can co-exist. Thank you.</a:t>
            </a:r>
          </a:p>
        </p:txBody>
      </p:sp>
      <p:sp>
        <p:nvSpPr>
          <p:cNvPr id="12" name="Left Brace 11"/>
          <p:cNvSpPr/>
          <p:nvPr/>
        </p:nvSpPr>
        <p:spPr>
          <a:xfrm>
            <a:off x="3233506" y="3506577"/>
            <a:ext cx="486007" cy="1258536"/>
          </a:xfrm>
          <a:prstGeom prst="leftBrac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13" name="TextBox 12"/>
          <p:cNvSpPr txBox="1"/>
          <p:nvPr/>
        </p:nvSpPr>
        <p:spPr bwMode="auto">
          <a:xfrm>
            <a:off x="3732762" y="218212"/>
            <a:ext cx="5118100" cy="1410462"/>
          </a:xfrm>
          <a:prstGeom prst="rect">
            <a:avLst/>
          </a:prstGeom>
          <a:noFill/>
          <a:ln w="9525">
            <a:noFill/>
            <a:miter lim="800000"/>
            <a:headEnd/>
            <a:tailEnd/>
          </a:ln>
        </p:spPr>
        <p:txBody>
          <a:bodyPr wrap="none" lIns="72000" tIns="36000" rIns="72000" bIns="36000" rtlCol="0">
            <a:prstTxWarp prst="textNoShape">
              <a:avLst/>
            </a:prstTxWarp>
            <a:noAutofit/>
          </a:bodyPr>
          <a:lstStyle/>
          <a:p>
            <a:pPr algn="just" eaLnBrk="0" hangingPunct="0">
              <a:spcBef>
                <a:spcPct val="30000"/>
              </a:spcBef>
              <a:buNone/>
              <a:defRPr/>
            </a:pPr>
            <a:r>
              <a:rPr lang="en-US" sz="1400" dirty="0">
                <a:latin typeface="Helvetica"/>
                <a:cs typeface="Helvetica"/>
              </a:rPr>
              <a:t>These markets are also social pressure valves. While his </a:t>
            </a:r>
            <a:r>
              <a:rPr lang="en-US" sz="1400" dirty="0" smtClean="0">
                <a:latin typeface="Helvetica"/>
                <a:cs typeface="Helvetica"/>
              </a:rPr>
              <a:t>parents</a:t>
            </a:r>
          </a:p>
          <a:p>
            <a:pPr algn="just" eaLnBrk="0" hangingPunct="0">
              <a:spcBef>
                <a:spcPct val="30000"/>
              </a:spcBef>
              <a:buNone/>
              <a:defRPr/>
            </a:pPr>
            <a:r>
              <a:rPr lang="en-US" sz="1400" dirty="0" smtClean="0">
                <a:latin typeface="Helvetica"/>
                <a:cs typeface="Helvetica"/>
              </a:rPr>
              <a:t>work </a:t>
            </a:r>
            <a:r>
              <a:rPr lang="en-US" sz="1400" dirty="0">
                <a:latin typeface="Helvetica"/>
                <a:cs typeface="Helvetica"/>
              </a:rPr>
              <a:t>as laborers in a faraway province, this child is being </a:t>
            </a:r>
            <a:r>
              <a:rPr lang="en-US" sz="1400" dirty="0" smtClean="0">
                <a:latin typeface="Helvetica"/>
                <a:cs typeface="Helvetica"/>
              </a:rPr>
              <a:t>raised</a:t>
            </a:r>
          </a:p>
          <a:p>
            <a:pPr algn="just" eaLnBrk="0" hangingPunct="0">
              <a:spcBef>
                <a:spcPct val="30000"/>
              </a:spcBef>
              <a:buNone/>
              <a:defRPr/>
            </a:pPr>
            <a:r>
              <a:rPr lang="en-US" sz="1400" dirty="0" smtClean="0">
                <a:latin typeface="Helvetica"/>
                <a:cs typeface="Helvetica"/>
              </a:rPr>
              <a:t>by </a:t>
            </a:r>
            <a:r>
              <a:rPr lang="en-US" sz="1400" dirty="0">
                <a:latin typeface="Helvetica"/>
                <a:cs typeface="Helvetica"/>
              </a:rPr>
              <a:t>his elderly grandparents, who must sell in this underpass to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survive</a:t>
            </a:r>
            <a:r>
              <a:rPr lang="en-US" sz="1400" dirty="0">
                <a:latin typeface="Helvetica"/>
                <a:cs typeface="Helvetica"/>
              </a:rPr>
              <a:t>. The grandparents lack social safety nets like a pension, </a:t>
            </a:r>
            <a:endParaRPr lang="en-US" sz="1400" dirty="0" smtClean="0">
              <a:latin typeface="Helvetica"/>
              <a:cs typeface="Helvetica"/>
            </a:endParaRPr>
          </a:p>
          <a:p>
            <a:pPr algn="just" eaLnBrk="0" hangingPunct="0">
              <a:spcBef>
                <a:spcPct val="30000"/>
              </a:spcBef>
              <a:buNone/>
              <a:defRPr/>
            </a:pPr>
            <a:r>
              <a:rPr lang="en-US" sz="1400" dirty="0" smtClean="0">
                <a:latin typeface="Helvetica"/>
                <a:cs typeface="Helvetica"/>
              </a:rPr>
              <a:t>making </a:t>
            </a:r>
            <a:r>
              <a:rPr lang="en-US" sz="1400" dirty="0">
                <a:latin typeface="Helvetica"/>
                <a:cs typeface="Helvetica"/>
              </a:rPr>
              <a:t>this their only available childcare </a:t>
            </a:r>
            <a:r>
              <a:rPr lang="en-US" sz="1400" dirty="0" smtClean="0">
                <a:latin typeface="Helvetica"/>
                <a:cs typeface="Helvetica"/>
              </a:rPr>
              <a:t>option.</a:t>
            </a:r>
            <a:endParaRPr lang="en-US" sz="1400" dirty="0">
              <a:latin typeface="Helvetica"/>
              <a:cs typeface="Helvetica"/>
            </a:endParaRPr>
          </a:p>
        </p:txBody>
      </p:sp>
      <p:pic>
        <p:nvPicPr>
          <p:cNvPr id="2" name="Picture 1" descr="Slide1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36970"/>
            <a:ext cx="2373376" cy="1335024"/>
          </a:xfrm>
          <a:prstGeom prst="rect">
            <a:avLst/>
          </a:prstGeom>
        </p:spPr>
      </p:pic>
      <p:pic>
        <p:nvPicPr>
          <p:cNvPr id="3" name="Picture 2" descr="Slide1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923981"/>
            <a:ext cx="2373376" cy="1335024"/>
          </a:xfrm>
          <a:prstGeom prst="rect">
            <a:avLst/>
          </a:prstGeom>
        </p:spPr>
      </p:pic>
      <p:pic>
        <p:nvPicPr>
          <p:cNvPr id="4" name="Picture 3" descr="Slide1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471506"/>
            <a:ext cx="2373376" cy="1335024"/>
          </a:xfrm>
          <a:prstGeom prst="rect">
            <a:avLst/>
          </a:prstGeom>
        </p:spPr>
      </p:pic>
    </p:spTree>
    <p:extLst>
      <p:ext uri="{BB962C8B-B14F-4D97-AF65-F5344CB8AC3E}">
        <p14:creationId xmlns:p14="http://schemas.microsoft.com/office/powerpoint/2010/main" val="2208975882"/>
      </p:ext>
    </p:extLst>
  </p:cSld>
  <p:clrMapOvr>
    <a:masterClrMapping/>
  </p:clrMapOvr>
  <p:transition xmlns:p14="http://schemas.microsoft.com/office/powerpoint/2010/main" advTm="20000">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NEW TEMPLATE 101122">
  <a:themeElements>
    <a:clrScheme name="Custom 38">
      <a:dk1>
        <a:srgbClr val="000000"/>
      </a:dk1>
      <a:lt1>
        <a:srgbClr val="FFFFFF"/>
      </a:lt1>
      <a:dk2>
        <a:srgbClr val="FFFFFF"/>
      </a:dk2>
      <a:lt2>
        <a:srgbClr val="FF0000"/>
      </a:lt2>
      <a:accent1>
        <a:srgbClr val="000000"/>
      </a:accent1>
      <a:accent2>
        <a:srgbClr val="CCCCCC"/>
      </a:accent2>
      <a:accent3>
        <a:srgbClr val="999999"/>
      </a:accent3>
      <a:accent4>
        <a:srgbClr val="191919"/>
      </a:accent4>
      <a:accent5>
        <a:srgbClr val="CCCCCC"/>
      </a:accent5>
      <a:accent6>
        <a:srgbClr val="7F7F7F"/>
      </a:accent6>
      <a:hlink>
        <a:srgbClr val="FF0000"/>
      </a:hlink>
      <a:folHlink>
        <a:srgbClr val="000000"/>
      </a:folHlink>
    </a:clrScheme>
    <a:fontScheme name="Default PPT 2008 Compatible">
      <a:majorFont>
        <a:latin typeface="Baskerville"/>
        <a:ea typeface="ＭＳ Ｐゴシック"/>
        <a:cs typeface="ＭＳ Ｐゴシック"/>
      </a:majorFont>
      <a:minorFont>
        <a:latin typeface="Baskervill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BFBFBF"/>
        </a:solidFill>
        <a:ln w="9525">
          <a:noFill/>
          <a:round/>
          <a:headEnd/>
          <a:tailEnd/>
        </a:ln>
      </a:spPr>
      <a:bodyPr lIns="72000" tIns="36000" rIns="72000" bIns="36000">
        <a:prstTxWarp prst="textNoShape">
          <a:avLst/>
        </a:prstTxWarp>
        <a:noAutofit/>
      </a:bodyPr>
      <a:lstStyle>
        <a:defPPr defTabSz="457200">
          <a:lnSpc>
            <a:spcPct val="112000"/>
          </a:lnSpc>
          <a:spcBef>
            <a:spcPts val="0"/>
          </a:spcBef>
          <a:buFont typeface="Abadi MT Condensed Extra Bold" pitchFamily="-106" charset="0"/>
          <a:buNone/>
          <a:defRPr sz="1400" dirty="0">
            <a:latin typeface="Baskerville" pitchFamily="-106" charset="0"/>
            <a:ea typeface="ＭＳ Ｐゴシック" pitchFamily="-106" charset="-128"/>
            <a:cs typeface="ＭＳ Ｐゴシック" pitchFamily="-106" charset="-128"/>
          </a:defRPr>
        </a:defPPr>
      </a:lstStyle>
    </a:spDef>
    <a:lnDef>
      <a:spPr bwMode="auto">
        <a:noFill/>
        <a:ln w="3175" cap="flat" cmpd="sng" algn="ctr">
          <a:solidFill>
            <a:schemeClr val="tx1"/>
          </a:solidFill>
          <a:prstDash val="solid"/>
          <a:round/>
          <a:headEnd type="none" w="med" len="med"/>
          <a:tailEnd type="none" w="med" len="med"/>
        </a:ln>
      </a:spPr>
      <a:bodyPr/>
      <a:lstStyle/>
    </a:lnDef>
    <a:txDef>
      <a:spPr bwMode="auto">
        <a:noFill/>
        <a:ln w="9525">
          <a:noFill/>
          <a:miter lim="800000"/>
          <a:headEnd/>
          <a:tailEnd/>
        </a:ln>
      </a:spPr>
      <a:bodyPr wrap="square" lIns="72000" tIns="36000" rIns="72000" bIns="36000" rtlCol="0">
        <a:prstTxWarp prst="textNoShape">
          <a:avLst/>
        </a:prstTxWarp>
        <a:noAutofit/>
      </a:bodyPr>
      <a:lstStyle>
        <a:defPPr>
          <a:lnSpc>
            <a:spcPct val="113000"/>
          </a:lnSpc>
          <a:spcBef>
            <a:spcPct val="0"/>
          </a:spcBef>
          <a:buNone/>
          <a:defRPr sz="1400" dirty="0" err="1" smtClean="0">
            <a:latin typeface="+mn-lt"/>
          </a:defRPr>
        </a:defPPr>
      </a:lstStyle>
    </a:txDef>
  </a:objectDefaults>
  <a:extraClrSchemeLst>
    <a:extraClrScheme>
      <a:clrScheme name="Default PPT 2008 Compatibl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 TEMPLATE 101122.potx</Template>
  <TotalTime>79349</TotalTime>
  <Words>2308</Words>
  <Application>Microsoft Macintosh PowerPoint</Application>
  <PresentationFormat>On-screen Show (16:9)</PresentationFormat>
  <Paragraphs>176</Paragraphs>
  <Slides>27</Slides>
  <Notes>20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NEW TEMPLATE 101122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ReD Associates 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Before you start What to check in your presentation before sending it off to the client</dc:title>
  <dc:creator>Nanna Munnecke Barlby</dc:creator>
  <cp:lastModifiedBy>Zach Hyman</cp:lastModifiedBy>
  <cp:revision>710</cp:revision>
  <cp:lastPrinted>2014-08-21T14:20:38Z</cp:lastPrinted>
  <dcterms:created xsi:type="dcterms:W3CDTF">2014-05-27T22:17:28Z</dcterms:created>
  <dcterms:modified xsi:type="dcterms:W3CDTF">2015-01-10T17:31:28Z</dcterms:modified>
</cp:coreProperties>
</file>